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sldIdLst>
    <p:sldId id="257" r:id="rId3"/>
    <p:sldId id="260" r:id="rId4"/>
    <p:sldId id="265" r:id="rId5"/>
    <p:sldId id="262" r:id="rId6"/>
    <p:sldId id="287" r:id="rId7"/>
    <p:sldId id="289" r:id="rId8"/>
    <p:sldId id="288" r:id="rId9"/>
    <p:sldId id="292" r:id="rId10"/>
    <p:sldId id="294" r:id="rId11"/>
    <p:sldId id="295" r:id="rId12"/>
    <p:sldId id="291" r:id="rId13"/>
    <p:sldId id="297" r:id="rId14"/>
    <p:sldId id="296" r:id="rId15"/>
    <p:sldId id="299" r:id="rId16"/>
    <p:sldId id="298" r:id="rId17"/>
    <p:sldId id="300" r:id="rId18"/>
    <p:sldId id="303" r:id="rId19"/>
    <p:sldId id="302" r:id="rId20"/>
    <p:sldId id="301" r:id="rId21"/>
    <p:sldId id="266" r:id="rId22"/>
    <p:sldId id="263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94659"/>
  </p:normalViewPr>
  <p:slideViewPr>
    <p:cSldViewPr snapToGrid="0">
      <p:cViewPr varScale="1">
        <p:scale>
          <a:sx n="78" d="100"/>
          <a:sy n="78" d="100"/>
        </p:scale>
        <p:origin x="9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78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BD0561-C1FF-4008-93C8-460BCD8745DF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865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66CC0-5E4C-429F-8815-863D72FB025C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2B57967-FFE1-4214-9918-32DC7907AD61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691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253EEB0F-1D2E-4E46-B49C-7598E90312FC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5381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EA7B7517-8E9E-456E-88B9-AC52F865137B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3862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01417F79-6E58-464D-9844-32BEC099A4C6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049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88889708-B0D8-4DC0-9462-4327055DE86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496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6483AFA-92D8-4E3F-BD98-94DF86E64CE7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9324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47730D00-F5DD-467D-B960-3B507FFF2F4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19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19D53B6-981D-4400-AAA7-E0EDC4C9000C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704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B330A06-1F98-D77B-2E9A-6BBBA090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11" y="938213"/>
            <a:ext cx="11098213" cy="10620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MX" dirty="0"/>
              <a:t>CLICK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154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0D3AF9-438C-4BF6-834E-9D8C50A1FD68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9888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blo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D841B8-157A-F147-AE06-C137DA06E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3249"/>
            <a:ext cx="12192000" cy="1193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E0DE66-5550-0E40-AC06-96373A9CD1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0088" y="240077"/>
            <a:ext cx="10583489" cy="44896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HEADLINE: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CF9FABF-3F4D-9A4D-8CDF-4425B00FDF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0086" y="691580"/>
            <a:ext cx="10590439" cy="3277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75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Subheading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801A895-4993-2A47-A55D-203508E491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7" y="300558"/>
            <a:ext cx="593945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21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orient="horz" pos="1207">
          <p15:clr>
            <a:srgbClr val="FBAE40"/>
          </p15:clr>
        </p15:guide>
        <p15:guide id="3" pos="1980">
          <p15:clr>
            <a:srgbClr val="FBAE40"/>
          </p15:clr>
        </p15:guide>
        <p15:guide id="4" pos="2207">
          <p15:clr>
            <a:srgbClr val="FBAE40"/>
          </p15:clr>
        </p15:guide>
        <p15:guide id="5" pos="3840">
          <p15:clr>
            <a:srgbClr val="FBAE40"/>
          </p15:clr>
        </p15:guide>
        <p15:guide id="6" pos="3953">
          <p15:clr>
            <a:srgbClr val="FBAE40"/>
          </p15:clr>
        </p15:guide>
        <p15:guide id="7" pos="5473">
          <p15:clr>
            <a:srgbClr val="FBAE40"/>
          </p15:clr>
        </p15:guide>
        <p15:guide id="8" pos="5700">
          <p15:clr>
            <a:srgbClr val="FBAE40"/>
          </p15:clr>
        </p15:guide>
        <p15:guide id="9" orient="horz" pos="2432">
          <p15:clr>
            <a:srgbClr val="FBAE40"/>
          </p15:clr>
        </p15:guide>
        <p15:guide id="10" orient="horz" pos="2659">
          <p15:clr>
            <a:srgbClr val="FBAE40"/>
          </p15:clr>
        </p15:guide>
        <p15:guide id="11" orient="horz" pos="25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47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0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57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6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71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d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05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05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0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4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CEFCA-4A2A-8A72-D64A-B8474175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23400" r="12988" b="6602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94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72872-6C2C-A0C4-2841-054EE8CA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7" t="23401" r="17714" b="9400"/>
          <a:stretch/>
        </p:blipFill>
        <p:spPr>
          <a:xfrm>
            <a:off x="-68826" y="0"/>
            <a:ext cx="12192000" cy="61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12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2E9F-4229-A585-4F1D-C06D80BB8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23401" r="17712" b="10800"/>
          <a:stretch/>
        </p:blipFill>
        <p:spPr>
          <a:xfrm>
            <a:off x="-34032" y="0"/>
            <a:ext cx="1222603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516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7CB348-242F-1F08-403F-62D8430ED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9" t="23401" r="16926" b="10800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5673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FEC96-E539-CD7B-D40E-70B20F0A5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23401" r="18500" b="10800"/>
          <a:stretch/>
        </p:blipFill>
        <p:spPr>
          <a:xfrm>
            <a:off x="0" y="0"/>
            <a:ext cx="12192000" cy="61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6388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A3C4F-9F90-A5B8-A454-53561FBA6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7" t="23401" r="17714" b="9400"/>
          <a:stretch/>
        </p:blipFill>
        <p:spPr>
          <a:xfrm>
            <a:off x="0" y="0"/>
            <a:ext cx="1222159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355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D0DF4-44AE-8367-742A-CB3980C05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22001" r="17713" b="10800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11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A7F8E-48A9-125C-DB11-318C74EB8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7" t="23401" r="17714" b="10800"/>
          <a:stretch/>
        </p:blipFill>
        <p:spPr>
          <a:xfrm>
            <a:off x="0" y="0"/>
            <a:ext cx="12192000" cy="60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076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498AB-BD4F-D276-5EAA-B988B123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9" t="22001" r="16926" b="9400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495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E35B7B-2B02-2163-3779-C784AB92092F}"/>
              </a:ext>
            </a:extLst>
          </p:cNvPr>
          <p:cNvSpPr/>
          <p:nvPr/>
        </p:nvSpPr>
        <p:spPr>
          <a:xfrm>
            <a:off x="793762" y="1310986"/>
            <a:ext cx="8640960" cy="4464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>
                <a:solidFill>
                  <a:prstClr val="white"/>
                </a:solidFill>
                <a:latin typeface="Calibri"/>
                <a:cs typeface="Arial" pitchFamily="34" charset="0"/>
              </a:rPr>
              <a:t>Thank you!</a:t>
            </a:r>
          </a:p>
          <a:p>
            <a:pPr algn="ctr"/>
            <a:endParaRPr lang="en-ZA" sz="2800" b="1" dirty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en-ZA" sz="2800" b="1" dirty="0">
                <a:solidFill>
                  <a:prstClr val="white"/>
                </a:solidFill>
                <a:latin typeface="Calibri"/>
                <a:cs typeface="Arial" pitchFamily="34" charset="0"/>
              </a:rPr>
              <a:t>Keen to hear your questions</a:t>
            </a:r>
          </a:p>
        </p:txBody>
      </p:sp>
    </p:spTree>
    <p:extLst>
      <p:ext uri="{BB962C8B-B14F-4D97-AF65-F5344CB8AC3E}">
        <p14:creationId xmlns:p14="http://schemas.microsoft.com/office/powerpoint/2010/main" val="196868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B296E4-6122-4FDB-8AAB-F3CE254571CF}"/>
              </a:ext>
            </a:extLst>
          </p:cNvPr>
          <p:cNvSpPr/>
          <p:nvPr/>
        </p:nvSpPr>
        <p:spPr>
          <a:xfrm>
            <a:off x="855407" y="1633595"/>
            <a:ext cx="10019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ermanent Marker" panose="02000000000000000000" pitchFamily="2" charset="0"/>
                <a:cs typeface="Arial" panose="020B0604020202020204" pitchFamily="34" charset="0"/>
              </a:rPr>
              <a:t>DATA &amp; TECHNOLOGY SOLUTIONS FOR OPPORTUNITY YOUTH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D01B5-BB15-49E9-B6C6-FDAAFC0707D8}"/>
              </a:ext>
            </a:extLst>
          </p:cNvPr>
          <p:cNvSpPr/>
          <p:nvPr/>
        </p:nvSpPr>
        <p:spPr>
          <a:xfrm>
            <a:off x="855407" y="3547024"/>
            <a:ext cx="10019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/>
                <a:cs typeface="Arial" panose="020B0604020202020204" pitchFamily="34" charset="0"/>
              </a:rPr>
              <a:t>Breakout #2: Opportunity Matching</a:t>
            </a:r>
          </a:p>
        </p:txBody>
      </p:sp>
    </p:spTree>
    <p:extLst>
      <p:ext uri="{BB962C8B-B14F-4D97-AF65-F5344CB8AC3E}">
        <p14:creationId xmlns:p14="http://schemas.microsoft.com/office/powerpoint/2010/main" val="248956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7FF75-F0BD-880E-B3E5-BCEA7479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Permanent Marker" panose="02000000000000000000" pitchFamily="2" charset="0"/>
              </a:rPr>
              <a:t>GROUP DISCUSSIONS</a:t>
            </a:r>
            <a:endParaRPr lang="es-ES_tradnl" sz="3600" dirty="0">
              <a:latin typeface="Permanent Marke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A529D2-7ACD-4112-A4C7-5BE8E6FC1B50}"/>
              </a:ext>
            </a:extLst>
          </p:cNvPr>
          <p:cNvSpPr/>
          <p:nvPr/>
        </p:nvSpPr>
        <p:spPr>
          <a:xfrm>
            <a:off x="1336138" y="2652251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3F667C-8450-4226-83D7-9B99D200777A}"/>
              </a:ext>
            </a:extLst>
          </p:cNvPr>
          <p:cNvSpPr/>
          <p:nvPr/>
        </p:nvSpPr>
        <p:spPr>
          <a:xfrm>
            <a:off x="1336138" y="3410337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8D190C-77E2-4084-A5E3-03A287259FD3}"/>
              </a:ext>
            </a:extLst>
          </p:cNvPr>
          <p:cNvSpPr/>
          <p:nvPr/>
        </p:nvSpPr>
        <p:spPr>
          <a:xfrm>
            <a:off x="1336138" y="4168423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C8532F-873E-4496-855B-FCFE2B0B3BED}"/>
              </a:ext>
            </a:extLst>
          </p:cNvPr>
          <p:cNvSpPr/>
          <p:nvPr/>
        </p:nvSpPr>
        <p:spPr>
          <a:xfrm>
            <a:off x="2014563" y="2667721"/>
            <a:ext cx="9743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What are the characteristics of an effective matching platform?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C5B625-E110-4B84-A629-85907C4BD68A}"/>
              </a:ext>
            </a:extLst>
          </p:cNvPr>
          <p:cNvSpPr/>
          <p:nvPr/>
        </p:nvSpPr>
        <p:spPr>
          <a:xfrm>
            <a:off x="2014563" y="3284994"/>
            <a:ext cx="9743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How can matching platforms be used to expand OY’s view of accessible / suitable opportunities?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72CE1-BEEF-4250-8CFC-2A17A0B9DFBF}"/>
              </a:ext>
            </a:extLst>
          </p:cNvPr>
          <p:cNvSpPr/>
          <p:nvPr/>
        </p:nvSpPr>
        <p:spPr>
          <a:xfrm>
            <a:off x="2014563" y="4168423"/>
            <a:ext cx="9743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How should equity considerations be built into matching platforms?</a:t>
            </a:r>
          </a:p>
        </p:txBody>
      </p:sp>
    </p:spTree>
    <p:extLst>
      <p:ext uri="{BB962C8B-B14F-4D97-AF65-F5344CB8AC3E}">
        <p14:creationId xmlns:p14="http://schemas.microsoft.com/office/powerpoint/2010/main" val="2658309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4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7FF75-F0BD-880E-B3E5-BCEA7479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Permanent Marker" panose="02000000000000000000" pitchFamily="2" charset="0"/>
              </a:rPr>
              <a:t>OPPORTUNITY MATCHING</a:t>
            </a:r>
            <a:endParaRPr lang="es-ES_tradnl" sz="3600" dirty="0">
              <a:latin typeface="Permanent Marker" panose="02000000000000000000" pitchFamily="2" charset="0"/>
            </a:endParaRPr>
          </a:p>
        </p:txBody>
      </p:sp>
      <p:sp>
        <p:nvSpPr>
          <p:cNvPr id="5" name="Google Shape;275;p4">
            <a:extLst>
              <a:ext uri="{FF2B5EF4-FFF2-40B4-BE49-F238E27FC236}">
                <a16:creationId xmlns:a16="http://schemas.microsoft.com/office/drawing/2014/main" id="{85144C2F-7768-4970-84F8-9B8755EE3FEC}"/>
              </a:ext>
            </a:extLst>
          </p:cNvPr>
          <p:cNvSpPr txBox="1"/>
          <p:nvPr/>
        </p:nvSpPr>
        <p:spPr>
          <a:xfrm>
            <a:off x="4161042" y="4485052"/>
            <a:ext cx="3969266" cy="112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1" u="none" strike="noStrike" cap="none" dirty="0">
                <a:solidFill>
                  <a:srgbClr val="003E63"/>
                </a:solidFill>
                <a:latin typeface="Permanent Marker" panose="02000000000000000000" pitchFamily="2" charset="0"/>
                <a:ea typeface="Arial"/>
                <a:cs typeface="Arial"/>
                <a:sym typeface="Arial"/>
              </a:rPr>
              <a:t>NOKUBONGA GUMBI</a:t>
            </a:r>
            <a:endParaRPr lang="en-US" sz="1600" i="1" dirty="0">
              <a:solidFill>
                <a:srgbClr val="003E63"/>
              </a:solidFill>
              <a:latin typeface="Permanent Marker" panose="02000000000000000000" pitchFamily="2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400" i="1" dirty="0">
                <a:solidFill>
                  <a:schemeClr val="dk1"/>
                </a:solidFill>
                <a:latin typeface="Montserrat"/>
                <a:ea typeface="Arial"/>
                <a:cs typeface="Arial"/>
                <a:sym typeface="Arial"/>
              </a:rPr>
              <a:t>GOYN eThekwini, Harambee</a:t>
            </a:r>
          </a:p>
          <a:p>
            <a:pPr marL="0" marR="0" lvl="0" indent="0" algn="ctr" rtl="0">
              <a:lnSpc>
                <a:spcPct val="100000"/>
              </a:lnSpc>
              <a:buClr>
                <a:schemeClr val="dk1"/>
              </a:buClr>
              <a:buSzPts val="18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30D6B8A-9A76-4A25-8CDD-267362E1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14850" y="2673826"/>
            <a:ext cx="1661651" cy="166165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DCCA07B-0A35-44A2-B7BF-A5DF3814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53074" y="2673827"/>
            <a:ext cx="1661651" cy="166165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75;p4">
            <a:extLst>
              <a:ext uri="{FF2B5EF4-FFF2-40B4-BE49-F238E27FC236}">
                <a16:creationId xmlns:a16="http://schemas.microsoft.com/office/drawing/2014/main" id="{04ECC577-A722-4350-B3AE-52585786A762}"/>
              </a:ext>
            </a:extLst>
          </p:cNvPr>
          <p:cNvSpPr txBox="1"/>
          <p:nvPr/>
        </p:nvSpPr>
        <p:spPr>
          <a:xfrm>
            <a:off x="1804596" y="4485053"/>
            <a:ext cx="267199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1" u="none" strike="noStrike" cap="none" dirty="0">
                <a:solidFill>
                  <a:srgbClr val="003E63"/>
                </a:solidFill>
                <a:latin typeface="Permanent Marker" panose="02000000000000000000" pitchFamily="2" charset="0"/>
                <a:ea typeface="Arial"/>
                <a:cs typeface="Arial"/>
                <a:sym typeface="Arial"/>
              </a:rPr>
              <a:t>ALICE GUGELEV</a:t>
            </a:r>
            <a:endParaRPr lang="en-US" sz="1600" b="0" i="1" u="none" strike="noStrike" cap="none" dirty="0">
              <a:solidFill>
                <a:srgbClr val="003E63"/>
              </a:solidFill>
              <a:latin typeface="Permanent Marker" panose="02000000000000000000" pitchFamily="2" charset="0"/>
              <a:ea typeface="Arial"/>
              <a:cs typeface="Arial"/>
              <a:sym typeface="Arial"/>
            </a:endParaRPr>
          </a:p>
          <a:p>
            <a:pPr algn="ctr">
              <a:spcBef>
                <a:spcPts val="600"/>
              </a:spcBef>
              <a:buClr>
                <a:schemeClr val="dk1"/>
              </a:buClr>
              <a:buSzPts val="1800"/>
            </a:pPr>
            <a:r>
              <a:rPr lang="en-US" sz="1400" i="1" dirty="0">
                <a:solidFill>
                  <a:schemeClr val="dk1"/>
                </a:solidFill>
                <a:latin typeface="Montserrat"/>
                <a:ea typeface="Arial"/>
                <a:cs typeface="Arial"/>
                <a:sym typeface="Arial"/>
              </a:rPr>
              <a:t>Global Development Incubator</a:t>
            </a:r>
          </a:p>
          <a:p>
            <a:pPr marL="0" marR="0" lvl="0" indent="0" algn="ctr" rtl="0">
              <a:lnSpc>
                <a:spcPct val="100000"/>
              </a:lnSpc>
              <a:buClr>
                <a:schemeClr val="dk1"/>
              </a:buClr>
              <a:buSzPts val="18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39096F-D44E-4335-B28F-A8CCC48A9FBA}"/>
              </a:ext>
            </a:extLst>
          </p:cNvPr>
          <p:cNvSpPr/>
          <p:nvPr/>
        </p:nvSpPr>
        <p:spPr>
          <a:xfrm>
            <a:off x="2471774" y="4289583"/>
            <a:ext cx="1337638" cy="24136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20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Facilitator</a:t>
            </a:r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275;p4">
            <a:extLst>
              <a:ext uri="{FF2B5EF4-FFF2-40B4-BE49-F238E27FC236}">
                <a16:creationId xmlns:a16="http://schemas.microsoft.com/office/drawing/2014/main" id="{FCB8C78F-A3F8-4579-9163-E5701E5211B5}"/>
              </a:ext>
            </a:extLst>
          </p:cNvPr>
          <p:cNvSpPr txBox="1"/>
          <p:nvPr/>
        </p:nvSpPr>
        <p:spPr>
          <a:xfrm>
            <a:off x="7122938" y="4489419"/>
            <a:ext cx="3969266" cy="112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US" sz="1600" b="1" dirty="0" err="1">
                <a:solidFill>
                  <a:srgbClr val="003E63"/>
                </a:solidFill>
                <a:latin typeface="Permanent Marker" panose="02000000000000000000" pitchFamily="2" charset="0"/>
                <a:ea typeface="Arial"/>
                <a:cs typeface="Arial"/>
                <a:sym typeface="Arial"/>
              </a:rPr>
              <a:t>Rearabetswe</a:t>
            </a:r>
            <a:r>
              <a:rPr lang="en-US" sz="1600" b="1" dirty="0">
                <a:solidFill>
                  <a:srgbClr val="003E63"/>
                </a:solidFill>
                <a:latin typeface="Permanent Marker" panose="02000000000000000000" pitchFamily="2" charset="0"/>
                <a:ea typeface="Arial"/>
                <a:cs typeface="Arial"/>
                <a:sym typeface="Arial"/>
              </a:rPr>
              <a:t> Nell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US" sz="1400" i="1" dirty="0">
                <a:solidFill>
                  <a:schemeClr val="dk1"/>
                </a:solidFill>
                <a:latin typeface="Montserrat"/>
                <a:ea typeface="Arial"/>
                <a:cs typeface="Arial"/>
                <a:sym typeface="Arial"/>
              </a:rPr>
              <a:t>GOYN eThekwini, Harambee</a:t>
            </a:r>
          </a:p>
          <a:p>
            <a:pPr marL="0" marR="0" lvl="0" indent="0" algn="ctr" rtl="0">
              <a:lnSpc>
                <a:spcPct val="100000"/>
              </a:lnSpc>
              <a:buClr>
                <a:schemeClr val="dk1"/>
              </a:buClr>
              <a:buSzPts val="18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0007164-9A87-43A8-A178-E8F7AB2A5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36210" t="10590" r="34593" b="67096"/>
          <a:stretch/>
        </p:blipFill>
        <p:spPr bwMode="auto">
          <a:xfrm>
            <a:off x="8276626" y="2658027"/>
            <a:ext cx="1661651" cy="169324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8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E49DC7-47BA-4BDC-8C92-383B977C5809}"/>
              </a:ext>
            </a:extLst>
          </p:cNvPr>
          <p:cNvSpPr/>
          <p:nvPr/>
        </p:nvSpPr>
        <p:spPr>
          <a:xfrm>
            <a:off x="1278193" y="824750"/>
            <a:ext cx="9635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3E63"/>
                </a:solidFill>
                <a:latin typeface="Permanent Marker" panose="02000000000000000000" pitchFamily="2" charset="0"/>
              </a:rPr>
              <a:t>AGENDA</a:t>
            </a:r>
            <a:endParaRPr lang="en-US" sz="3600" dirty="0">
              <a:solidFill>
                <a:srgbClr val="00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717741-4F1D-4855-BCFD-DCBD19A7C660}"/>
              </a:ext>
            </a:extLst>
          </p:cNvPr>
          <p:cNvSpPr/>
          <p:nvPr/>
        </p:nvSpPr>
        <p:spPr>
          <a:xfrm>
            <a:off x="2594666" y="2836553"/>
            <a:ext cx="10551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Case study Q&amp;A – 10 min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DCBE2E-2FD1-4137-84E9-5673C8583B50}"/>
              </a:ext>
            </a:extLst>
          </p:cNvPr>
          <p:cNvSpPr/>
          <p:nvPr/>
        </p:nvSpPr>
        <p:spPr>
          <a:xfrm>
            <a:off x="1916241" y="2111477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8258D3-4C3D-410C-8ECF-8C22338E12D0}"/>
              </a:ext>
            </a:extLst>
          </p:cNvPr>
          <p:cNvSpPr/>
          <p:nvPr/>
        </p:nvSpPr>
        <p:spPr>
          <a:xfrm>
            <a:off x="1916241" y="2869563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F27F21-9F94-4864-A49D-3ACAE6D5CD19}"/>
              </a:ext>
            </a:extLst>
          </p:cNvPr>
          <p:cNvSpPr/>
          <p:nvPr/>
        </p:nvSpPr>
        <p:spPr>
          <a:xfrm>
            <a:off x="1916241" y="3627649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63147-F145-41C1-B6A4-F39985FB67C2}"/>
              </a:ext>
            </a:extLst>
          </p:cNvPr>
          <p:cNvSpPr/>
          <p:nvPr/>
        </p:nvSpPr>
        <p:spPr>
          <a:xfrm>
            <a:off x="2594666" y="3594639"/>
            <a:ext cx="813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Group discussions – 15 min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30CE02-898E-4EAB-B890-AD0502917427}"/>
              </a:ext>
            </a:extLst>
          </p:cNvPr>
          <p:cNvSpPr/>
          <p:nvPr/>
        </p:nvSpPr>
        <p:spPr>
          <a:xfrm>
            <a:off x="2594666" y="2079522"/>
            <a:ext cx="9743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GOYN eThekwini / SA Youth case study – 15 min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6652FA-DD69-483E-B454-FBC178DB86F7}"/>
              </a:ext>
            </a:extLst>
          </p:cNvPr>
          <p:cNvSpPr/>
          <p:nvPr/>
        </p:nvSpPr>
        <p:spPr>
          <a:xfrm>
            <a:off x="1916241" y="4385735"/>
            <a:ext cx="457200" cy="457200"/>
          </a:xfrm>
          <a:prstGeom prst="ellipse">
            <a:avLst/>
          </a:prstGeom>
          <a:solidFill>
            <a:srgbClr val="003E63"/>
          </a:solidFill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20171B-8491-4155-9D31-0E04B8C5CAB7}"/>
              </a:ext>
            </a:extLst>
          </p:cNvPr>
          <p:cNvSpPr/>
          <p:nvPr/>
        </p:nvSpPr>
        <p:spPr>
          <a:xfrm>
            <a:off x="2594666" y="4352725"/>
            <a:ext cx="813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E63"/>
                </a:solidFill>
                <a:latin typeface="Montserrat"/>
                <a:cs typeface="Arial" panose="020B0604020202020204" pitchFamily="34" charset="0"/>
              </a:rPr>
              <a:t>Feedback from group discussions – 10 min</a:t>
            </a:r>
          </a:p>
        </p:txBody>
      </p:sp>
    </p:spTree>
    <p:extLst>
      <p:ext uri="{BB962C8B-B14F-4D97-AF65-F5344CB8AC3E}">
        <p14:creationId xmlns:p14="http://schemas.microsoft.com/office/powerpoint/2010/main" val="774953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22A1-15D1-A946-BCA7-6B0C17BD6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606" y="1038006"/>
            <a:ext cx="7388863" cy="309646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58CEE-43EF-2246-8141-8FF90BA7DA8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62640" y="1380275"/>
            <a:ext cx="7387829" cy="309646"/>
          </a:xfrm>
        </p:spPr>
        <p:txBody>
          <a:bodyPr>
            <a:normAutofit fontScale="47500" lnSpcReduction="20000"/>
          </a:bodyPr>
          <a:lstStyle/>
          <a:p>
            <a:endParaRPr lang="en-US"/>
          </a:p>
        </p:txBody>
      </p:sp>
      <p:pic>
        <p:nvPicPr>
          <p:cNvPr id="4" name="SA YOUTH Explainer Video (low res)" descr="SA YOUTH Explainer Video (low res)">
            <a:hlinkClick r:id="" action="ppaction://media"/>
            <a:extLst>
              <a:ext uri="{FF2B5EF4-FFF2-40B4-BE49-F238E27FC236}">
                <a16:creationId xmlns:a16="http://schemas.microsoft.com/office/drawing/2014/main" id="{4F89481F-D13A-5A4F-AF5F-D5B66CBA5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9707"/>
            <a:ext cx="12192000" cy="5778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26ABED-02FF-E794-9705-BD4C0360764E}"/>
              </a:ext>
            </a:extLst>
          </p:cNvPr>
          <p:cNvSpPr/>
          <p:nvPr/>
        </p:nvSpPr>
        <p:spPr>
          <a:xfrm>
            <a:off x="8703267" y="0"/>
            <a:ext cx="3494404" cy="4766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prstClr val="white"/>
                </a:solidFill>
                <a:latin typeface="Calibri"/>
                <a:cs typeface="Arial" pitchFamily="34" charset="0"/>
              </a:rPr>
              <a:t>GOYN GLOBAL CONVENING </a:t>
            </a:r>
          </a:p>
        </p:txBody>
      </p:sp>
    </p:spTree>
    <p:extLst>
      <p:ext uri="{BB962C8B-B14F-4D97-AF65-F5344CB8AC3E}">
        <p14:creationId xmlns:p14="http://schemas.microsoft.com/office/powerpoint/2010/main" val="92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A9202-015C-568F-25A0-CF13D4BD4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38800" r="19288" b="12201"/>
          <a:stretch/>
        </p:blipFill>
        <p:spPr>
          <a:xfrm>
            <a:off x="1524000" y="709178"/>
            <a:ext cx="10933155" cy="55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842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668349-399F-7C5E-0A5F-420B3949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1" t="38800" r="18939" b="12201"/>
          <a:stretch/>
        </p:blipFill>
        <p:spPr>
          <a:xfrm>
            <a:off x="22176" y="0"/>
            <a:ext cx="1216982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388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62B9F-65E4-7727-7C15-BB4C12262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23400" r="12988" b="6602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189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674BAF-5EC1-9259-3894-65A87E431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t="22000" r="13776" b="8001"/>
          <a:stretch/>
        </p:blipFill>
        <p:spPr>
          <a:xfrm>
            <a:off x="0" y="0"/>
            <a:ext cx="1218972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9681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120</Words>
  <Application>Microsoft Office PowerPoint</Application>
  <PresentationFormat>Widescreen</PresentationFormat>
  <Paragraphs>30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Montserrat</vt:lpstr>
      <vt:lpstr>Permanent Marker</vt:lpstr>
      <vt:lpstr>Portada</vt:lpstr>
      <vt:lpstr>Office Theme</vt:lpstr>
      <vt:lpstr>PowerPoint Presentation</vt:lpstr>
      <vt:lpstr>PowerPoint Presentation</vt:lpstr>
      <vt:lpstr>OPPORTUNITY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DISCUSSIONS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Carolina Franco</dc:creator>
  <cp:lastModifiedBy>Cyrielle Auffray</cp:lastModifiedBy>
  <cp:revision>12</cp:revision>
  <dcterms:created xsi:type="dcterms:W3CDTF">2022-11-23T15:11:46Z</dcterms:created>
  <dcterms:modified xsi:type="dcterms:W3CDTF">2022-12-01T15:30:49Z</dcterms:modified>
</cp:coreProperties>
</file>