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07" r:id="rId2"/>
    <p:sldId id="2076138195" r:id="rId3"/>
    <p:sldId id="2146848893" r:id="rId4"/>
    <p:sldId id="2146848892" r:id="rId5"/>
    <p:sldId id="2146848894" r:id="rId6"/>
    <p:sldId id="2146848896" r:id="rId7"/>
    <p:sldId id="2146848898" r:id="rId8"/>
    <p:sldId id="2146848924" r:id="rId9"/>
    <p:sldId id="2146848899" r:id="rId10"/>
    <p:sldId id="2146848901" r:id="rId11"/>
    <p:sldId id="2146848923" r:id="rId12"/>
    <p:sldId id="2146848902" r:id="rId13"/>
    <p:sldId id="2146848903" r:id="rId14"/>
    <p:sldId id="2146848904" r:id="rId15"/>
    <p:sldId id="2146848907" r:id="rId16"/>
    <p:sldId id="2146848925" r:id="rId17"/>
    <p:sldId id="2146848921" r:id="rId18"/>
    <p:sldId id="2146848920" r:id="rId19"/>
    <p:sldId id="2076138210" r:id="rId20"/>
    <p:sldId id="2076138213" r:id="rId21"/>
    <p:sldId id="2076138203" r:id="rId22"/>
    <p:sldId id="2076138205" r:id="rId23"/>
    <p:sldId id="2076138206" r:id="rId24"/>
    <p:sldId id="2076138209" r:id="rId25"/>
    <p:sldId id="2076138208" r:id="rId26"/>
    <p:sldId id="2146848926" r:id="rId27"/>
    <p:sldId id="2146848918" r:id="rId28"/>
    <p:sldId id="2076138212" r:id="rId29"/>
    <p:sldId id="2076138211" r:id="rId30"/>
    <p:sldId id="2146848927" r:id="rId31"/>
    <p:sldId id="2146848911" r:id="rId32"/>
    <p:sldId id="2146848913" r:id="rId33"/>
    <p:sldId id="2146848914" r:id="rId34"/>
    <p:sldId id="2146848915" r:id="rId35"/>
    <p:sldId id="214684891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rielle Auffray" initials="CA" lastIdx="13" clrIdx="0">
    <p:extLst>
      <p:ext uri="{19B8F6BF-5375-455C-9EA6-DF929625EA0E}">
        <p15:presenceInfo xmlns:p15="http://schemas.microsoft.com/office/powerpoint/2012/main" userId="Cyrielle Auffr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0CD"/>
    <a:srgbClr val="06A9F6"/>
    <a:srgbClr val="A4A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190"/>
  </p:normalViewPr>
  <p:slideViewPr>
    <p:cSldViewPr snapToGrid="0">
      <p:cViewPr varScale="1">
        <p:scale>
          <a:sx n="105" d="100"/>
          <a:sy n="105" d="100"/>
        </p:scale>
        <p:origin x="21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0E788-9942-4430-9EA8-29294327D121}"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2BEA045-3AA6-4D47-87AA-3BC7404E6839}">
      <dgm:prSet custT="1"/>
      <dgm:spPr/>
      <dgm:t>
        <a:bodyPr/>
        <a:lstStyle/>
        <a:p>
          <a:pPr>
            <a:lnSpc>
              <a:spcPct val="100000"/>
            </a:lnSpc>
            <a:defRPr b="1"/>
          </a:pPr>
          <a:r>
            <a:rPr lang="en-US" sz="1600" b="1" i="0" dirty="0">
              <a:solidFill>
                <a:srgbClr val="00A0CC"/>
              </a:solidFill>
              <a:latin typeface="+mj-lt"/>
            </a:rPr>
            <a:t>Everyday AI Experiences</a:t>
          </a:r>
          <a:endParaRPr lang="en-US" sz="1600" dirty="0">
            <a:solidFill>
              <a:srgbClr val="00A0CC"/>
            </a:solidFill>
            <a:latin typeface="+mj-lt"/>
          </a:endParaRPr>
        </a:p>
      </dgm:t>
    </dgm:pt>
    <dgm:pt modelId="{606B9869-82D3-451D-82DA-68D32F7880DA}" type="parTrans" cxnId="{D1381B4C-802D-400B-AEE3-4786262F83B6}">
      <dgm:prSet/>
      <dgm:spPr/>
      <dgm:t>
        <a:bodyPr/>
        <a:lstStyle/>
        <a:p>
          <a:endParaRPr lang="en-US" sz="1600"/>
        </a:p>
      </dgm:t>
    </dgm:pt>
    <dgm:pt modelId="{FA80D2DD-54F7-4197-9AED-E8B1DEC4A72B}" type="sibTrans" cxnId="{D1381B4C-802D-400B-AEE3-4786262F83B6}">
      <dgm:prSet/>
      <dgm:spPr/>
      <dgm:t>
        <a:bodyPr/>
        <a:lstStyle/>
        <a:p>
          <a:endParaRPr lang="en-US" sz="1600"/>
        </a:p>
      </dgm:t>
    </dgm:pt>
    <dgm:pt modelId="{348255F1-8780-47A4-BF12-37DE6AECB7EE}">
      <dgm:prSet custT="1"/>
      <dgm:spPr/>
      <dgm:t>
        <a:bodyPr/>
        <a:lstStyle/>
        <a:p>
          <a:pPr>
            <a:lnSpc>
              <a:spcPct val="100000"/>
            </a:lnSpc>
          </a:pPr>
          <a:r>
            <a:rPr lang="en-US" sz="1600" b="0" i="0" dirty="0">
              <a:latin typeface="+mj-lt"/>
            </a:rPr>
            <a:t>We experience AI when our email filter spam, personalized adverts,  social media platforms curate content, or our smartphones predict text as we type</a:t>
          </a:r>
          <a:endParaRPr lang="en-US" sz="1600" dirty="0">
            <a:latin typeface="+mj-lt"/>
          </a:endParaRPr>
        </a:p>
      </dgm:t>
    </dgm:pt>
    <dgm:pt modelId="{FE592AB9-3A3E-479C-BD02-816FEA7D15BB}" type="parTrans" cxnId="{5848B9A9-3007-468C-B32E-0A400EF9D2EE}">
      <dgm:prSet/>
      <dgm:spPr/>
      <dgm:t>
        <a:bodyPr/>
        <a:lstStyle/>
        <a:p>
          <a:endParaRPr lang="en-US" sz="1600"/>
        </a:p>
      </dgm:t>
    </dgm:pt>
    <dgm:pt modelId="{6FB8694A-1FAF-4212-A843-4BDD9545C538}" type="sibTrans" cxnId="{5848B9A9-3007-468C-B32E-0A400EF9D2EE}">
      <dgm:prSet/>
      <dgm:spPr/>
      <dgm:t>
        <a:bodyPr/>
        <a:lstStyle/>
        <a:p>
          <a:endParaRPr lang="en-US" sz="1600"/>
        </a:p>
      </dgm:t>
    </dgm:pt>
    <dgm:pt modelId="{D00EE625-8517-459F-BE40-C05C62C41BF2}">
      <dgm:prSet custT="1"/>
      <dgm:spPr/>
      <dgm:t>
        <a:bodyPr/>
        <a:lstStyle/>
        <a:p>
          <a:pPr>
            <a:lnSpc>
              <a:spcPct val="100000"/>
            </a:lnSpc>
            <a:defRPr b="1"/>
          </a:pPr>
          <a:r>
            <a:rPr lang="en-US" sz="1600" b="1" i="0" dirty="0">
              <a:solidFill>
                <a:srgbClr val="00A0CC"/>
              </a:solidFill>
              <a:latin typeface="+mj-lt"/>
            </a:rPr>
            <a:t>AI in Healthcare</a:t>
          </a:r>
          <a:endParaRPr lang="en-US" sz="1600" dirty="0">
            <a:solidFill>
              <a:srgbClr val="00A0CC"/>
            </a:solidFill>
            <a:latin typeface="+mj-lt"/>
          </a:endParaRPr>
        </a:p>
      </dgm:t>
    </dgm:pt>
    <dgm:pt modelId="{67691A9C-0D50-4E58-97E0-7C33062EDBE5}" type="parTrans" cxnId="{8B0C658A-E155-4D32-A945-2C7E7B82704E}">
      <dgm:prSet/>
      <dgm:spPr/>
      <dgm:t>
        <a:bodyPr/>
        <a:lstStyle/>
        <a:p>
          <a:endParaRPr lang="en-US" sz="1600"/>
        </a:p>
      </dgm:t>
    </dgm:pt>
    <dgm:pt modelId="{EA213D66-9389-477B-B347-C53316756F7D}" type="sibTrans" cxnId="{8B0C658A-E155-4D32-A945-2C7E7B82704E}">
      <dgm:prSet/>
      <dgm:spPr/>
      <dgm:t>
        <a:bodyPr/>
        <a:lstStyle/>
        <a:p>
          <a:endParaRPr lang="en-US" sz="1600"/>
        </a:p>
      </dgm:t>
    </dgm:pt>
    <dgm:pt modelId="{7FE43B0D-7092-42C5-AC27-642094409C59}">
      <dgm:prSet custT="1"/>
      <dgm:spPr/>
      <dgm:t>
        <a:bodyPr/>
        <a:lstStyle/>
        <a:p>
          <a:pPr>
            <a:lnSpc>
              <a:spcPct val="100000"/>
            </a:lnSpc>
          </a:pPr>
          <a:r>
            <a:rPr lang="en-US" sz="1600" b="0" i="0" dirty="0">
              <a:latin typeface="+mj-lt"/>
            </a:rPr>
            <a:t>Wearable devices and health apps use AI for monitoring and providing valuable insights</a:t>
          </a:r>
          <a:endParaRPr lang="en-US" sz="1600" dirty="0">
            <a:latin typeface="+mj-lt"/>
          </a:endParaRPr>
        </a:p>
      </dgm:t>
    </dgm:pt>
    <dgm:pt modelId="{866FE443-5118-44C3-A089-2F37BF6F6D11}" type="parTrans" cxnId="{876D342F-7627-430F-84D8-0A078DA2EDAA}">
      <dgm:prSet/>
      <dgm:spPr/>
      <dgm:t>
        <a:bodyPr/>
        <a:lstStyle/>
        <a:p>
          <a:endParaRPr lang="en-US" sz="1600"/>
        </a:p>
      </dgm:t>
    </dgm:pt>
    <dgm:pt modelId="{E67ADFF4-8FF5-4136-AD4E-EE5AE715F43F}" type="sibTrans" cxnId="{876D342F-7627-430F-84D8-0A078DA2EDAA}">
      <dgm:prSet/>
      <dgm:spPr/>
      <dgm:t>
        <a:bodyPr/>
        <a:lstStyle/>
        <a:p>
          <a:endParaRPr lang="en-US" sz="1600"/>
        </a:p>
      </dgm:t>
    </dgm:pt>
    <dgm:pt modelId="{6A5FAEEF-F94F-4FCD-89EC-53A861A44818}">
      <dgm:prSet custT="1"/>
      <dgm:spPr/>
      <dgm:t>
        <a:bodyPr/>
        <a:lstStyle/>
        <a:p>
          <a:pPr>
            <a:lnSpc>
              <a:spcPct val="100000"/>
            </a:lnSpc>
          </a:pPr>
          <a:endParaRPr lang="en-US" sz="1600" dirty="0">
            <a:latin typeface="+mj-lt"/>
          </a:endParaRPr>
        </a:p>
      </dgm:t>
    </dgm:pt>
    <dgm:pt modelId="{EDAF4634-410A-4B79-9E94-203E1043F470}" type="parTrans" cxnId="{DE5B2CCD-D091-4FBF-891A-3B637398E303}">
      <dgm:prSet/>
      <dgm:spPr/>
      <dgm:t>
        <a:bodyPr/>
        <a:lstStyle/>
        <a:p>
          <a:endParaRPr lang="en-PK" sz="1600"/>
        </a:p>
      </dgm:t>
    </dgm:pt>
    <dgm:pt modelId="{393BFF70-D0CF-42E9-9D60-A77CDFF830A1}" type="sibTrans" cxnId="{DE5B2CCD-D091-4FBF-891A-3B637398E303}">
      <dgm:prSet/>
      <dgm:spPr/>
      <dgm:t>
        <a:bodyPr/>
        <a:lstStyle/>
        <a:p>
          <a:endParaRPr lang="en-PK" sz="1600"/>
        </a:p>
      </dgm:t>
    </dgm:pt>
    <dgm:pt modelId="{C330052F-2E91-4C07-AE85-879167371819}" type="pres">
      <dgm:prSet presAssocID="{B8B0E788-9942-4430-9EA8-29294327D121}" presName="root" presStyleCnt="0">
        <dgm:presLayoutVars>
          <dgm:dir/>
          <dgm:resizeHandles val="exact"/>
        </dgm:presLayoutVars>
      </dgm:prSet>
      <dgm:spPr/>
    </dgm:pt>
    <dgm:pt modelId="{C50F0A3F-6874-4ABE-8968-0A3DACDB36C3}" type="pres">
      <dgm:prSet presAssocID="{02BEA045-3AA6-4D47-87AA-3BC7404E6839}" presName="compNode" presStyleCnt="0"/>
      <dgm:spPr/>
    </dgm:pt>
    <dgm:pt modelId="{B96F1630-3181-4725-A07A-894939D91748}" type="pres">
      <dgm:prSet presAssocID="{02BEA045-3AA6-4D47-87AA-3BC7404E683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7147BCDA-583A-462A-8DAF-1EEA03EC3E9E}" type="pres">
      <dgm:prSet presAssocID="{02BEA045-3AA6-4D47-87AA-3BC7404E6839}" presName="iconSpace" presStyleCnt="0"/>
      <dgm:spPr/>
    </dgm:pt>
    <dgm:pt modelId="{17533137-EE64-4B01-B255-695045F2E121}" type="pres">
      <dgm:prSet presAssocID="{02BEA045-3AA6-4D47-87AA-3BC7404E6839}" presName="parTx" presStyleLbl="revTx" presStyleIdx="0" presStyleCnt="4">
        <dgm:presLayoutVars>
          <dgm:chMax val="0"/>
          <dgm:chPref val="0"/>
        </dgm:presLayoutVars>
      </dgm:prSet>
      <dgm:spPr/>
    </dgm:pt>
    <dgm:pt modelId="{C1A57EB9-0E64-49CE-BA66-7EA796B60DDC}" type="pres">
      <dgm:prSet presAssocID="{02BEA045-3AA6-4D47-87AA-3BC7404E6839}" presName="txSpace" presStyleCnt="0"/>
      <dgm:spPr/>
    </dgm:pt>
    <dgm:pt modelId="{CFF3DB34-AD40-4271-AFDD-7AC0437CD487}" type="pres">
      <dgm:prSet presAssocID="{02BEA045-3AA6-4D47-87AA-3BC7404E6839}" presName="desTx" presStyleLbl="revTx" presStyleIdx="1" presStyleCnt="4" custLinFactNeighborX="-229" custLinFactNeighborY="-3311">
        <dgm:presLayoutVars/>
      </dgm:prSet>
      <dgm:spPr/>
    </dgm:pt>
    <dgm:pt modelId="{B19DFCEF-AC0C-4452-8519-E28095953A40}" type="pres">
      <dgm:prSet presAssocID="{FA80D2DD-54F7-4197-9AED-E8B1DEC4A72B}" presName="sibTrans" presStyleCnt="0"/>
      <dgm:spPr/>
    </dgm:pt>
    <dgm:pt modelId="{D49A110F-D231-42C7-8B99-550A82B98C02}" type="pres">
      <dgm:prSet presAssocID="{D00EE625-8517-459F-BE40-C05C62C41BF2}" presName="compNode" presStyleCnt="0"/>
      <dgm:spPr/>
    </dgm:pt>
    <dgm:pt modelId="{416DB892-4466-49C0-8F23-1750F5DD1F55}" type="pres">
      <dgm:prSet presAssocID="{D00EE625-8517-459F-BE40-C05C62C41B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A972A85F-28FD-4FA9-A5B4-B00279311480}" type="pres">
      <dgm:prSet presAssocID="{D00EE625-8517-459F-BE40-C05C62C41BF2}" presName="iconSpace" presStyleCnt="0"/>
      <dgm:spPr/>
    </dgm:pt>
    <dgm:pt modelId="{4D1BBDDE-81D5-4129-8DA2-72810317945C}" type="pres">
      <dgm:prSet presAssocID="{D00EE625-8517-459F-BE40-C05C62C41BF2}" presName="parTx" presStyleLbl="revTx" presStyleIdx="2" presStyleCnt="4">
        <dgm:presLayoutVars>
          <dgm:chMax val="0"/>
          <dgm:chPref val="0"/>
        </dgm:presLayoutVars>
      </dgm:prSet>
      <dgm:spPr/>
    </dgm:pt>
    <dgm:pt modelId="{34BAB7AE-F85D-4485-ADC6-F92D22890413}" type="pres">
      <dgm:prSet presAssocID="{D00EE625-8517-459F-BE40-C05C62C41BF2}" presName="txSpace" presStyleCnt="0"/>
      <dgm:spPr/>
    </dgm:pt>
    <dgm:pt modelId="{A0E00E4B-5270-4282-8D48-11BA7D76554C}" type="pres">
      <dgm:prSet presAssocID="{D00EE625-8517-459F-BE40-C05C62C41BF2}" presName="desTx" presStyleLbl="revTx" presStyleIdx="3" presStyleCnt="4">
        <dgm:presLayoutVars/>
      </dgm:prSet>
      <dgm:spPr/>
    </dgm:pt>
  </dgm:ptLst>
  <dgm:cxnLst>
    <dgm:cxn modelId="{2FAAEF09-7A5B-48D5-9180-2CEB6D4EBCAB}" type="presOf" srcId="{6A5FAEEF-F94F-4FCD-89EC-53A861A44818}" destId="{CFF3DB34-AD40-4271-AFDD-7AC0437CD487}" srcOrd="0" destOrd="1" presId="urn:microsoft.com/office/officeart/2018/5/layout/CenteredIconLabelDescriptionList"/>
    <dgm:cxn modelId="{BA155D0E-3579-41B1-A208-82351DE3E38D}" type="presOf" srcId="{D00EE625-8517-459F-BE40-C05C62C41BF2}" destId="{4D1BBDDE-81D5-4129-8DA2-72810317945C}" srcOrd="0" destOrd="0" presId="urn:microsoft.com/office/officeart/2018/5/layout/CenteredIconLabelDescriptionList"/>
    <dgm:cxn modelId="{5F107D13-2F66-4C4C-95E5-20CCE573972E}" type="presOf" srcId="{02BEA045-3AA6-4D47-87AA-3BC7404E6839}" destId="{17533137-EE64-4B01-B255-695045F2E121}" srcOrd="0" destOrd="0" presId="urn:microsoft.com/office/officeart/2018/5/layout/CenteredIconLabelDescriptionList"/>
    <dgm:cxn modelId="{A81F7318-57F5-4769-AFBA-E2CFB273D97F}" type="presOf" srcId="{348255F1-8780-47A4-BF12-37DE6AECB7EE}" destId="{CFF3DB34-AD40-4271-AFDD-7AC0437CD487}" srcOrd="0" destOrd="0" presId="urn:microsoft.com/office/officeart/2018/5/layout/CenteredIconLabelDescriptionList"/>
    <dgm:cxn modelId="{876D342F-7627-430F-84D8-0A078DA2EDAA}" srcId="{D00EE625-8517-459F-BE40-C05C62C41BF2}" destId="{7FE43B0D-7092-42C5-AC27-642094409C59}" srcOrd="0" destOrd="0" parTransId="{866FE443-5118-44C3-A089-2F37BF6F6D11}" sibTransId="{E67ADFF4-8FF5-4136-AD4E-EE5AE715F43F}"/>
    <dgm:cxn modelId="{D1381B4C-802D-400B-AEE3-4786262F83B6}" srcId="{B8B0E788-9942-4430-9EA8-29294327D121}" destId="{02BEA045-3AA6-4D47-87AA-3BC7404E6839}" srcOrd="0" destOrd="0" parTransId="{606B9869-82D3-451D-82DA-68D32F7880DA}" sibTransId="{FA80D2DD-54F7-4197-9AED-E8B1DEC4A72B}"/>
    <dgm:cxn modelId="{8B0C658A-E155-4D32-A945-2C7E7B82704E}" srcId="{B8B0E788-9942-4430-9EA8-29294327D121}" destId="{D00EE625-8517-459F-BE40-C05C62C41BF2}" srcOrd="1" destOrd="0" parTransId="{67691A9C-0D50-4E58-97E0-7C33062EDBE5}" sibTransId="{EA213D66-9389-477B-B347-C53316756F7D}"/>
    <dgm:cxn modelId="{3F31E892-34CA-4790-83B6-38D54A710EC7}" type="presOf" srcId="{7FE43B0D-7092-42C5-AC27-642094409C59}" destId="{A0E00E4B-5270-4282-8D48-11BA7D76554C}" srcOrd="0" destOrd="0" presId="urn:microsoft.com/office/officeart/2018/5/layout/CenteredIconLabelDescriptionList"/>
    <dgm:cxn modelId="{5848B9A9-3007-468C-B32E-0A400EF9D2EE}" srcId="{02BEA045-3AA6-4D47-87AA-3BC7404E6839}" destId="{348255F1-8780-47A4-BF12-37DE6AECB7EE}" srcOrd="0" destOrd="0" parTransId="{FE592AB9-3A3E-479C-BD02-816FEA7D15BB}" sibTransId="{6FB8694A-1FAF-4212-A843-4BDD9545C538}"/>
    <dgm:cxn modelId="{ABB432BE-A843-4195-8BC1-3C2AB20E748F}" type="presOf" srcId="{B8B0E788-9942-4430-9EA8-29294327D121}" destId="{C330052F-2E91-4C07-AE85-879167371819}" srcOrd="0" destOrd="0" presId="urn:microsoft.com/office/officeart/2018/5/layout/CenteredIconLabelDescriptionList"/>
    <dgm:cxn modelId="{DE5B2CCD-D091-4FBF-891A-3B637398E303}" srcId="{02BEA045-3AA6-4D47-87AA-3BC7404E6839}" destId="{6A5FAEEF-F94F-4FCD-89EC-53A861A44818}" srcOrd="1" destOrd="0" parTransId="{EDAF4634-410A-4B79-9E94-203E1043F470}" sibTransId="{393BFF70-D0CF-42E9-9D60-A77CDFF830A1}"/>
    <dgm:cxn modelId="{129B1881-1FB6-4246-8F3C-8002143C6C7C}" type="presParOf" srcId="{C330052F-2E91-4C07-AE85-879167371819}" destId="{C50F0A3F-6874-4ABE-8968-0A3DACDB36C3}" srcOrd="0" destOrd="0" presId="urn:microsoft.com/office/officeart/2018/5/layout/CenteredIconLabelDescriptionList"/>
    <dgm:cxn modelId="{25DAB54B-ED54-4496-A687-FFD0907073FA}" type="presParOf" srcId="{C50F0A3F-6874-4ABE-8968-0A3DACDB36C3}" destId="{B96F1630-3181-4725-A07A-894939D91748}" srcOrd="0" destOrd="0" presId="urn:microsoft.com/office/officeart/2018/5/layout/CenteredIconLabelDescriptionList"/>
    <dgm:cxn modelId="{86EDDDC8-380B-495D-9F69-B10661D0D0B2}" type="presParOf" srcId="{C50F0A3F-6874-4ABE-8968-0A3DACDB36C3}" destId="{7147BCDA-583A-462A-8DAF-1EEA03EC3E9E}" srcOrd="1" destOrd="0" presId="urn:microsoft.com/office/officeart/2018/5/layout/CenteredIconLabelDescriptionList"/>
    <dgm:cxn modelId="{39058F80-CD9B-4946-BFA7-F11EABF59410}" type="presParOf" srcId="{C50F0A3F-6874-4ABE-8968-0A3DACDB36C3}" destId="{17533137-EE64-4B01-B255-695045F2E121}" srcOrd="2" destOrd="0" presId="urn:microsoft.com/office/officeart/2018/5/layout/CenteredIconLabelDescriptionList"/>
    <dgm:cxn modelId="{44861483-3BDD-48D9-9E9C-8EBC714E3D44}" type="presParOf" srcId="{C50F0A3F-6874-4ABE-8968-0A3DACDB36C3}" destId="{C1A57EB9-0E64-49CE-BA66-7EA796B60DDC}" srcOrd="3" destOrd="0" presId="urn:microsoft.com/office/officeart/2018/5/layout/CenteredIconLabelDescriptionList"/>
    <dgm:cxn modelId="{6B7C5A23-BB67-4246-AFBC-A3E3BC482C83}" type="presParOf" srcId="{C50F0A3F-6874-4ABE-8968-0A3DACDB36C3}" destId="{CFF3DB34-AD40-4271-AFDD-7AC0437CD487}" srcOrd="4" destOrd="0" presId="urn:microsoft.com/office/officeart/2018/5/layout/CenteredIconLabelDescriptionList"/>
    <dgm:cxn modelId="{E33CF0A0-C636-4106-8BED-4E2E90796DDE}" type="presParOf" srcId="{C330052F-2E91-4C07-AE85-879167371819}" destId="{B19DFCEF-AC0C-4452-8519-E28095953A40}" srcOrd="1" destOrd="0" presId="urn:microsoft.com/office/officeart/2018/5/layout/CenteredIconLabelDescriptionList"/>
    <dgm:cxn modelId="{D3F44F07-097E-4BB4-AE00-BCCE71DB6D82}" type="presParOf" srcId="{C330052F-2E91-4C07-AE85-879167371819}" destId="{D49A110F-D231-42C7-8B99-550A82B98C02}" srcOrd="2" destOrd="0" presId="urn:microsoft.com/office/officeart/2018/5/layout/CenteredIconLabelDescriptionList"/>
    <dgm:cxn modelId="{01934176-81BE-491C-BE82-D1BFDA522FA1}" type="presParOf" srcId="{D49A110F-D231-42C7-8B99-550A82B98C02}" destId="{416DB892-4466-49C0-8F23-1750F5DD1F55}" srcOrd="0" destOrd="0" presId="urn:microsoft.com/office/officeart/2018/5/layout/CenteredIconLabelDescriptionList"/>
    <dgm:cxn modelId="{54F90A0F-0F0E-49AF-BE9D-DD27AEC47764}" type="presParOf" srcId="{D49A110F-D231-42C7-8B99-550A82B98C02}" destId="{A972A85F-28FD-4FA9-A5B4-B00279311480}" srcOrd="1" destOrd="0" presId="urn:microsoft.com/office/officeart/2018/5/layout/CenteredIconLabelDescriptionList"/>
    <dgm:cxn modelId="{17B809C2-9270-4F76-85B5-38128809B275}" type="presParOf" srcId="{D49A110F-D231-42C7-8B99-550A82B98C02}" destId="{4D1BBDDE-81D5-4129-8DA2-72810317945C}" srcOrd="2" destOrd="0" presId="urn:microsoft.com/office/officeart/2018/5/layout/CenteredIconLabelDescriptionList"/>
    <dgm:cxn modelId="{555EBA19-FC1F-4185-AABA-B0992E3863B2}" type="presParOf" srcId="{D49A110F-D231-42C7-8B99-550A82B98C02}" destId="{34BAB7AE-F85D-4485-ADC6-F92D22890413}" srcOrd="3" destOrd="0" presId="urn:microsoft.com/office/officeart/2018/5/layout/CenteredIconLabelDescriptionList"/>
    <dgm:cxn modelId="{6BEFD719-3A78-421D-93DB-6739912A1208}" type="presParOf" srcId="{D49A110F-D231-42C7-8B99-550A82B98C02}" destId="{A0E00E4B-5270-4282-8D48-11BA7D76554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E4210-8A88-4534-9526-526B3341D44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8CDE88-96BA-4CFF-A79A-1307C9D20EE8}">
      <dgm:prSet custT="1"/>
      <dgm:spPr/>
      <dgm:t>
        <a:bodyPr/>
        <a:lstStyle/>
        <a:p>
          <a:pPr>
            <a:defRPr b="1"/>
          </a:pPr>
          <a:r>
            <a:rPr lang="en-US" sz="1600" b="1" i="0" dirty="0">
              <a:solidFill>
                <a:srgbClr val="00A0CC"/>
              </a:solidFill>
              <a:latin typeface="+mj-lt"/>
            </a:rPr>
            <a:t>E-commerce and Personalization</a:t>
          </a:r>
          <a:endParaRPr lang="en-US" sz="1600" dirty="0">
            <a:solidFill>
              <a:srgbClr val="00A0CC"/>
            </a:solidFill>
            <a:latin typeface="+mj-lt"/>
          </a:endParaRPr>
        </a:p>
      </dgm:t>
    </dgm:pt>
    <dgm:pt modelId="{83B096A5-870A-481D-AC48-B0E5AA15E9DD}" type="parTrans" cxnId="{688CE50F-1C34-4F00-8EF8-8F1F61D3904A}">
      <dgm:prSet/>
      <dgm:spPr/>
      <dgm:t>
        <a:bodyPr/>
        <a:lstStyle/>
        <a:p>
          <a:endParaRPr lang="en-US" sz="1600">
            <a:latin typeface="+mj-lt"/>
          </a:endParaRPr>
        </a:p>
      </dgm:t>
    </dgm:pt>
    <dgm:pt modelId="{DCD9BFE7-A8F4-4717-9C18-A9CBF66FE493}" type="sibTrans" cxnId="{688CE50F-1C34-4F00-8EF8-8F1F61D3904A}">
      <dgm:prSet/>
      <dgm:spPr/>
      <dgm:t>
        <a:bodyPr/>
        <a:lstStyle/>
        <a:p>
          <a:endParaRPr lang="en-US" sz="1600">
            <a:latin typeface="+mj-lt"/>
          </a:endParaRPr>
        </a:p>
      </dgm:t>
    </dgm:pt>
    <dgm:pt modelId="{A0727A02-82D8-4044-ACD5-46D83E691395}">
      <dgm:prSet custT="1"/>
      <dgm:spPr/>
      <dgm:t>
        <a:bodyPr/>
        <a:lstStyle/>
        <a:p>
          <a:r>
            <a:rPr lang="en-US" sz="1600" b="0" i="0" dirty="0">
              <a:latin typeface="+mj-lt"/>
            </a:rPr>
            <a:t>AI algorithms analyze past behavior to predict future preferences, making recommendations more accurate</a:t>
          </a:r>
          <a:endParaRPr lang="en-US" sz="1600" dirty="0">
            <a:latin typeface="+mj-lt"/>
          </a:endParaRPr>
        </a:p>
      </dgm:t>
    </dgm:pt>
    <dgm:pt modelId="{33CC95A2-3099-4F6D-8DBD-B3B63F2D4081}" type="parTrans" cxnId="{B9E4DDDB-D723-424C-A36A-0AF6BA5A7E94}">
      <dgm:prSet/>
      <dgm:spPr/>
      <dgm:t>
        <a:bodyPr/>
        <a:lstStyle/>
        <a:p>
          <a:endParaRPr lang="en-US" sz="1600">
            <a:latin typeface="+mj-lt"/>
          </a:endParaRPr>
        </a:p>
      </dgm:t>
    </dgm:pt>
    <dgm:pt modelId="{E7B1797B-5468-4356-A9AE-16577683C2FD}" type="sibTrans" cxnId="{B9E4DDDB-D723-424C-A36A-0AF6BA5A7E94}">
      <dgm:prSet/>
      <dgm:spPr/>
      <dgm:t>
        <a:bodyPr/>
        <a:lstStyle/>
        <a:p>
          <a:endParaRPr lang="en-US" sz="1600">
            <a:latin typeface="+mj-lt"/>
          </a:endParaRPr>
        </a:p>
      </dgm:t>
    </dgm:pt>
    <dgm:pt modelId="{648AB9FE-6B8E-43FC-A577-05AB8382EE21}">
      <dgm:prSet custT="1"/>
      <dgm:spPr/>
      <dgm:t>
        <a:bodyPr/>
        <a:lstStyle/>
        <a:p>
          <a:pPr>
            <a:defRPr b="1"/>
          </a:pPr>
          <a:r>
            <a:rPr lang="en-US" sz="1600" b="1" i="0" dirty="0">
              <a:solidFill>
                <a:srgbClr val="00A0CC"/>
              </a:solidFill>
              <a:latin typeface="+mj-lt"/>
            </a:rPr>
            <a:t>Transportation and Navigation</a:t>
          </a:r>
          <a:endParaRPr lang="en-US" sz="1600" dirty="0">
            <a:solidFill>
              <a:srgbClr val="00A0CC"/>
            </a:solidFill>
            <a:latin typeface="+mj-lt"/>
          </a:endParaRPr>
        </a:p>
      </dgm:t>
    </dgm:pt>
    <dgm:pt modelId="{DEA7A384-5925-40C7-977D-E1B89A1BECF7}" type="parTrans" cxnId="{57DDEB7C-C636-453F-9268-2259CF35D94A}">
      <dgm:prSet/>
      <dgm:spPr/>
      <dgm:t>
        <a:bodyPr/>
        <a:lstStyle/>
        <a:p>
          <a:endParaRPr lang="en-US" sz="1600">
            <a:latin typeface="+mj-lt"/>
          </a:endParaRPr>
        </a:p>
      </dgm:t>
    </dgm:pt>
    <dgm:pt modelId="{0439A14D-B592-4C84-ACC8-CE982C4F5645}" type="sibTrans" cxnId="{57DDEB7C-C636-453F-9268-2259CF35D94A}">
      <dgm:prSet/>
      <dgm:spPr/>
      <dgm:t>
        <a:bodyPr/>
        <a:lstStyle/>
        <a:p>
          <a:endParaRPr lang="en-US" sz="1600">
            <a:latin typeface="+mj-lt"/>
          </a:endParaRPr>
        </a:p>
      </dgm:t>
    </dgm:pt>
    <dgm:pt modelId="{6080371A-2297-475E-B15A-7DDC2FCA795A}">
      <dgm:prSet custT="1"/>
      <dgm:spPr/>
      <dgm:t>
        <a:bodyPr/>
        <a:lstStyle/>
        <a:p>
          <a:r>
            <a:rPr lang="en-US" sz="1600" b="0" i="0" dirty="0">
              <a:latin typeface="+mj-lt"/>
            </a:rPr>
            <a:t>Autonomous vehicles and AI-driven navigation apps optimize travel routes and enhance safety on the roads</a:t>
          </a:r>
          <a:endParaRPr lang="en-US" sz="1600" dirty="0">
            <a:latin typeface="+mj-lt"/>
          </a:endParaRPr>
        </a:p>
      </dgm:t>
    </dgm:pt>
    <dgm:pt modelId="{718C0D3A-56AA-4E0D-801B-529E1466C0D9}" type="parTrans" cxnId="{21E66FCE-6CB9-402F-A1B5-E30B965BA900}">
      <dgm:prSet/>
      <dgm:spPr/>
      <dgm:t>
        <a:bodyPr/>
        <a:lstStyle/>
        <a:p>
          <a:endParaRPr lang="en-US" sz="1600">
            <a:latin typeface="+mj-lt"/>
          </a:endParaRPr>
        </a:p>
      </dgm:t>
    </dgm:pt>
    <dgm:pt modelId="{ADAA52AA-312E-4222-A652-475D5F0F9E28}" type="sibTrans" cxnId="{21E66FCE-6CB9-402F-A1B5-E30B965BA900}">
      <dgm:prSet/>
      <dgm:spPr/>
      <dgm:t>
        <a:bodyPr/>
        <a:lstStyle/>
        <a:p>
          <a:endParaRPr lang="en-US" sz="1600">
            <a:latin typeface="+mj-lt"/>
          </a:endParaRPr>
        </a:p>
      </dgm:t>
    </dgm:pt>
    <dgm:pt modelId="{6E29EDDE-818E-4E99-8836-649737A28500}" type="pres">
      <dgm:prSet presAssocID="{0A3E4210-8A88-4534-9526-526B3341D44E}" presName="root" presStyleCnt="0">
        <dgm:presLayoutVars>
          <dgm:dir/>
          <dgm:resizeHandles val="exact"/>
        </dgm:presLayoutVars>
      </dgm:prSet>
      <dgm:spPr/>
    </dgm:pt>
    <dgm:pt modelId="{AA9B1736-A038-4AAC-A853-D868D3DF3D31}" type="pres">
      <dgm:prSet presAssocID="{5B8CDE88-96BA-4CFF-A79A-1307C9D20EE8}" presName="compNode" presStyleCnt="0"/>
      <dgm:spPr/>
    </dgm:pt>
    <dgm:pt modelId="{0902BF85-E0B0-4A72-B77E-BFDFC2D021D3}" type="pres">
      <dgm:prSet presAssocID="{5B8CDE88-96BA-4CFF-A79A-1307C9D20E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D58043D-D240-480E-A184-D6D8844B86BB}" type="pres">
      <dgm:prSet presAssocID="{5B8CDE88-96BA-4CFF-A79A-1307C9D20EE8}" presName="iconSpace" presStyleCnt="0"/>
      <dgm:spPr/>
    </dgm:pt>
    <dgm:pt modelId="{FFE8811F-B26F-421E-9694-AFA8B022A76C}" type="pres">
      <dgm:prSet presAssocID="{5B8CDE88-96BA-4CFF-A79A-1307C9D20EE8}" presName="parTx" presStyleLbl="revTx" presStyleIdx="0" presStyleCnt="4">
        <dgm:presLayoutVars>
          <dgm:chMax val="0"/>
          <dgm:chPref val="0"/>
        </dgm:presLayoutVars>
      </dgm:prSet>
      <dgm:spPr/>
    </dgm:pt>
    <dgm:pt modelId="{C1534003-17A3-4FC0-AD17-4524B6DAAC40}" type="pres">
      <dgm:prSet presAssocID="{5B8CDE88-96BA-4CFF-A79A-1307C9D20EE8}" presName="txSpace" presStyleCnt="0"/>
      <dgm:spPr/>
    </dgm:pt>
    <dgm:pt modelId="{C9DD61CB-8535-40ED-AE27-C84C9FA7E5C3}" type="pres">
      <dgm:prSet presAssocID="{5B8CDE88-96BA-4CFF-A79A-1307C9D20EE8}" presName="desTx" presStyleLbl="revTx" presStyleIdx="1" presStyleCnt="4" custLinFactNeighborX="-611" custLinFactNeighborY="49739">
        <dgm:presLayoutVars/>
      </dgm:prSet>
      <dgm:spPr/>
    </dgm:pt>
    <dgm:pt modelId="{A3621545-4731-4627-A035-B08B29CB5D5F}" type="pres">
      <dgm:prSet presAssocID="{DCD9BFE7-A8F4-4717-9C18-A9CBF66FE493}" presName="sibTrans" presStyleCnt="0"/>
      <dgm:spPr/>
    </dgm:pt>
    <dgm:pt modelId="{99904AD8-B4B4-4D27-8446-0BA59C110137}" type="pres">
      <dgm:prSet presAssocID="{648AB9FE-6B8E-43FC-A577-05AB8382EE21}" presName="compNode" presStyleCnt="0"/>
      <dgm:spPr/>
    </dgm:pt>
    <dgm:pt modelId="{858A2A48-45DF-4D75-8061-9B5E6FB2F80C}" type="pres">
      <dgm:prSet presAssocID="{648AB9FE-6B8E-43FC-A577-05AB8382EE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B0DDB993-9153-4F31-920C-62CC5958F7E7}" type="pres">
      <dgm:prSet presAssocID="{648AB9FE-6B8E-43FC-A577-05AB8382EE21}" presName="iconSpace" presStyleCnt="0"/>
      <dgm:spPr/>
    </dgm:pt>
    <dgm:pt modelId="{EA1F67F1-0579-4909-B807-7C0D23F90701}" type="pres">
      <dgm:prSet presAssocID="{648AB9FE-6B8E-43FC-A577-05AB8382EE21}" presName="parTx" presStyleLbl="revTx" presStyleIdx="2" presStyleCnt="4">
        <dgm:presLayoutVars>
          <dgm:chMax val="0"/>
          <dgm:chPref val="0"/>
        </dgm:presLayoutVars>
      </dgm:prSet>
      <dgm:spPr/>
    </dgm:pt>
    <dgm:pt modelId="{12ED3FC6-ACBB-4B71-B269-1CDBE90EB1BF}" type="pres">
      <dgm:prSet presAssocID="{648AB9FE-6B8E-43FC-A577-05AB8382EE21}" presName="txSpace" presStyleCnt="0"/>
      <dgm:spPr/>
    </dgm:pt>
    <dgm:pt modelId="{B42CC536-8FB3-40AA-BF53-269502BAAD79}" type="pres">
      <dgm:prSet presAssocID="{648AB9FE-6B8E-43FC-A577-05AB8382EE21}" presName="desTx" presStyleLbl="revTx" presStyleIdx="3" presStyleCnt="4" custLinFactNeighborX="-1861" custLinFactNeighborY="48024">
        <dgm:presLayoutVars/>
      </dgm:prSet>
      <dgm:spPr/>
    </dgm:pt>
  </dgm:ptLst>
  <dgm:cxnLst>
    <dgm:cxn modelId="{688CE50F-1C34-4F00-8EF8-8F1F61D3904A}" srcId="{0A3E4210-8A88-4534-9526-526B3341D44E}" destId="{5B8CDE88-96BA-4CFF-A79A-1307C9D20EE8}" srcOrd="0" destOrd="0" parTransId="{83B096A5-870A-481D-AC48-B0E5AA15E9DD}" sibTransId="{DCD9BFE7-A8F4-4717-9C18-A9CBF66FE493}"/>
    <dgm:cxn modelId="{2F04E217-A508-4683-B3CA-F12272A05E32}" type="presOf" srcId="{5B8CDE88-96BA-4CFF-A79A-1307C9D20EE8}" destId="{FFE8811F-B26F-421E-9694-AFA8B022A76C}" srcOrd="0" destOrd="0" presId="urn:microsoft.com/office/officeart/2018/5/layout/CenteredIconLabelDescriptionList"/>
    <dgm:cxn modelId="{57DDEB7C-C636-453F-9268-2259CF35D94A}" srcId="{0A3E4210-8A88-4534-9526-526B3341D44E}" destId="{648AB9FE-6B8E-43FC-A577-05AB8382EE21}" srcOrd="1" destOrd="0" parTransId="{DEA7A384-5925-40C7-977D-E1B89A1BECF7}" sibTransId="{0439A14D-B592-4C84-ACC8-CE982C4F5645}"/>
    <dgm:cxn modelId="{7CA6A890-E31E-429E-ABBE-F7451F1B26A5}" type="presOf" srcId="{A0727A02-82D8-4044-ACD5-46D83E691395}" destId="{C9DD61CB-8535-40ED-AE27-C84C9FA7E5C3}" srcOrd="0" destOrd="0" presId="urn:microsoft.com/office/officeart/2018/5/layout/CenteredIconLabelDescriptionList"/>
    <dgm:cxn modelId="{BA7EAB98-5E38-408A-BDCA-3F4C480128A3}" type="presOf" srcId="{6080371A-2297-475E-B15A-7DDC2FCA795A}" destId="{B42CC536-8FB3-40AA-BF53-269502BAAD79}" srcOrd="0" destOrd="0" presId="urn:microsoft.com/office/officeart/2018/5/layout/CenteredIconLabelDescriptionList"/>
    <dgm:cxn modelId="{D23C72A3-084C-46DF-99CF-24BBE1A70D01}" type="presOf" srcId="{0A3E4210-8A88-4534-9526-526B3341D44E}" destId="{6E29EDDE-818E-4E99-8836-649737A28500}" srcOrd="0" destOrd="0" presId="urn:microsoft.com/office/officeart/2018/5/layout/CenteredIconLabelDescriptionList"/>
    <dgm:cxn modelId="{21E66FCE-6CB9-402F-A1B5-E30B965BA900}" srcId="{648AB9FE-6B8E-43FC-A577-05AB8382EE21}" destId="{6080371A-2297-475E-B15A-7DDC2FCA795A}" srcOrd="0" destOrd="0" parTransId="{718C0D3A-56AA-4E0D-801B-529E1466C0D9}" sibTransId="{ADAA52AA-312E-4222-A652-475D5F0F9E28}"/>
    <dgm:cxn modelId="{B9E4DDDB-D723-424C-A36A-0AF6BA5A7E94}" srcId="{5B8CDE88-96BA-4CFF-A79A-1307C9D20EE8}" destId="{A0727A02-82D8-4044-ACD5-46D83E691395}" srcOrd="0" destOrd="0" parTransId="{33CC95A2-3099-4F6D-8DBD-B3B63F2D4081}" sibTransId="{E7B1797B-5468-4356-A9AE-16577683C2FD}"/>
    <dgm:cxn modelId="{4F47B5E4-8B88-4659-9D67-5F6A5D2D0AB4}" type="presOf" srcId="{648AB9FE-6B8E-43FC-A577-05AB8382EE21}" destId="{EA1F67F1-0579-4909-B807-7C0D23F90701}" srcOrd="0" destOrd="0" presId="urn:microsoft.com/office/officeart/2018/5/layout/CenteredIconLabelDescriptionList"/>
    <dgm:cxn modelId="{F28A7C0B-F45F-4065-A1AF-E48064D5B4E5}" type="presParOf" srcId="{6E29EDDE-818E-4E99-8836-649737A28500}" destId="{AA9B1736-A038-4AAC-A853-D868D3DF3D31}" srcOrd="0" destOrd="0" presId="urn:microsoft.com/office/officeart/2018/5/layout/CenteredIconLabelDescriptionList"/>
    <dgm:cxn modelId="{0673DF14-FA86-4A8B-8D8A-39079177DA18}" type="presParOf" srcId="{AA9B1736-A038-4AAC-A853-D868D3DF3D31}" destId="{0902BF85-E0B0-4A72-B77E-BFDFC2D021D3}" srcOrd="0" destOrd="0" presId="urn:microsoft.com/office/officeart/2018/5/layout/CenteredIconLabelDescriptionList"/>
    <dgm:cxn modelId="{11BF8FB2-8B2F-4C09-8E6A-A9A8378D69C5}" type="presParOf" srcId="{AA9B1736-A038-4AAC-A853-D868D3DF3D31}" destId="{9D58043D-D240-480E-A184-D6D8844B86BB}" srcOrd="1" destOrd="0" presId="urn:microsoft.com/office/officeart/2018/5/layout/CenteredIconLabelDescriptionList"/>
    <dgm:cxn modelId="{DC6B1B4A-2F12-44E7-BDB8-C9CFA2D881EE}" type="presParOf" srcId="{AA9B1736-A038-4AAC-A853-D868D3DF3D31}" destId="{FFE8811F-B26F-421E-9694-AFA8B022A76C}" srcOrd="2" destOrd="0" presId="urn:microsoft.com/office/officeart/2018/5/layout/CenteredIconLabelDescriptionList"/>
    <dgm:cxn modelId="{3DBA4AD6-CD8F-4DE1-AAB0-D514FDEF5236}" type="presParOf" srcId="{AA9B1736-A038-4AAC-A853-D868D3DF3D31}" destId="{C1534003-17A3-4FC0-AD17-4524B6DAAC40}" srcOrd="3" destOrd="0" presId="urn:microsoft.com/office/officeart/2018/5/layout/CenteredIconLabelDescriptionList"/>
    <dgm:cxn modelId="{2D3D3265-4140-4231-89DD-503C390905BF}" type="presParOf" srcId="{AA9B1736-A038-4AAC-A853-D868D3DF3D31}" destId="{C9DD61CB-8535-40ED-AE27-C84C9FA7E5C3}" srcOrd="4" destOrd="0" presId="urn:microsoft.com/office/officeart/2018/5/layout/CenteredIconLabelDescriptionList"/>
    <dgm:cxn modelId="{81AF7902-BEAF-460A-B88B-81B2F9A9DA96}" type="presParOf" srcId="{6E29EDDE-818E-4E99-8836-649737A28500}" destId="{A3621545-4731-4627-A035-B08B29CB5D5F}" srcOrd="1" destOrd="0" presId="urn:microsoft.com/office/officeart/2018/5/layout/CenteredIconLabelDescriptionList"/>
    <dgm:cxn modelId="{A0BCCD95-257D-415F-86E2-CC62E66E8547}" type="presParOf" srcId="{6E29EDDE-818E-4E99-8836-649737A28500}" destId="{99904AD8-B4B4-4D27-8446-0BA59C110137}" srcOrd="2" destOrd="0" presId="urn:microsoft.com/office/officeart/2018/5/layout/CenteredIconLabelDescriptionList"/>
    <dgm:cxn modelId="{D4D7EC3E-CFFC-43C6-BA88-40B7E4D7598A}" type="presParOf" srcId="{99904AD8-B4B4-4D27-8446-0BA59C110137}" destId="{858A2A48-45DF-4D75-8061-9B5E6FB2F80C}" srcOrd="0" destOrd="0" presId="urn:microsoft.com/office/officeart/2018/5/layout/CenteredIconLabelDescriptionList"/>
    <dgm:cxn modelId="{AAA69133-3355-4FD2-A849-C98F6B042207}" type="presParOf" srcId="{99904AD8-B4B4-4D27-8446-0BA59C110137}" destId="{B0DDB993-9153-4F31-920C-62CC5958F7E7}" srcOrd="1" destOrd="0" presId="urn:microsoft.com/office/officeart/2018/5/layout/CenteredIconLabelDescriptionList"/>
    <dgm:cxn modelId="{357BE0B1-D857-435F-B19D-1D852F6C6D43}" type="presParOf" srcId="{99904AD8-B4B4-4D27-8446-0BA59C110137}" destId="{EA1F67F1-0579-4909-B807-7C0D23F90701}" srcOrd="2" destOrd="0" presId="urn:microsoft.com/office/officeart/2018/5/layout/CenteredIconLabelDescriptionList"/>
    <dgm:cxn modelId="{68626CC4-16C9-4C98-8720-59169DADCE82}" type="presParOf" srcId="{99904AD8-B4B4-4D27-8446-0BA59C110137}" destId="{12ED3FC6-ACBB-4B71-B269-1CDBE90EB1BF}" srcOrd="3" destOrd="0" presId="urn:microsoft.com/office/officeart/2018/5/layout/CenteredIconLabelDescriptionList"/>
    <dgm:cxn modelId="{3923DACC-C54C-409C-8A54-DDF2F760DDD5}" type="presParOf" srcId="{99904AD8-B4B4-4D27-8446-0BA59C110137}" destId="{B42CC536-8FB3-40AA-BF53-269502BAAD79}"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33FEE-0F64-4F61-9C90-62900953C49B}"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5A584A7-01CD-4CE5-8A0C-4F6746140F54}">
      <dgm:prSet custT="1"/>
      <dgm:spPr/>
      <dgm:t>
        <a:bodyPr/>
        <a:lstStyle/>
        <a:p>
          <a:pPr>
            <a:lnSpc>
              <a:spcPct val="100000"/>
            </a:lnSpc>
            <a:defRPr b="1"/>
          </a:pPr>
          <a:r>
            <a:rPr lang="en-US" sz="1400" b="1" i="0" dirty="0">
              <a:solidFill>
                <a:srgbClr val="00A0CC"/>
              </a:solidFill>
              <a:latin typeface="+mj-lt"/>
            </a:rPr>
            <a:t>Personalized and adaptive Learning</a:t>
          </a:r>
          <a:endParaRPr lang="en-US" sz="1400" dirty="0">
            <a:solidFill>
              <a:srgbClr val="00A0CC"/>
            </a:solidFill>
            <a:latin typeface="+mj-lt"/>
          </a:endParaRPr>
        </a:p>
      </dgm:t>
    </dgm:pt>
    <dgm:pt modelId="{DDF47A82-9EE6-42FF-943E-C5CE12C50D01}" type="parTrans" cxnId="{CBF11602-79A8-44CC-B225-D8F285FC7316}">
      <dgm:prSet/>
      <dgm:spPr/>
      <dgm:t>
        <a:bodyPr/>
        <a:lstStyle/>
        <a:p>
          <a:endParaRPr lang="en-US"/>
        </a:p>
      </dgm:t>
    </dgm:pt>
    <dgm:pt modelId="{7BDB36C3-3E36-4225-A0EB-3362BE3FD7DC}" type="sibTrans" cxnId="{CBF11602-79A8-44CC-B225-D8F285FC7316}">
      <dgm:prSet/>
      <dgm:spPr/>
      <dgm:t>
        <a:bodyPr/>
        <a:lstStyle/>
        <a:p>
          <a:endParaRPr lang="en-US"/>
        </a:p>
      </dgm:t>
    </dgm:pt>
    <dgm:pt modelId="{7EE80AE2-D61F-43D4-82A5-95D93F278C60}">
      <dgm:prSet custT="1"/>
      <dgm:spPr/>
      <dgm:t>
        <a:bodyPr/>
        <a:lstStyle/>
        <a:p>
          <a:pPr>
            <a:lnSpc>
              <a:spcPct val="100000"/>
            </a:lnSpc>
          </a:pPr>
          <a:r>
            <a:rPr lang="en-US" sz="1400" b="0" i="0" dirty="0">
              <a:latin typeface="+mj-lt"/>
            </a:rPr>
            <a:t>AI brings personalized learning paths, adjusting content content and pace to individual learning needs, enabling more </a:t>
          </a:r>
          <a:r>
            <a:rPr lang="en-US" sz="1400" b="1" i="0" dirty="0">
              <a:latin typeface="+mj-lt"/>
            </a:rPr>
            <a:t>effective skills development</a:t>
          </a:r>
        </a:p>
        <a:p>
          <a:pPr>
            <a:lnSpc>
              <a:spcPct val="100000"/>
            </a:lnSpc>
          </a:pPr>
          <a:endParaRPr lang="en-US" sz="1400" dirty="0">
            <a:latin typeface="+mj-lt"/>
          </a:endParaRPr>
        </a:p>
      </dgm:t>
    </dgm:pt>
    <dgm:pt modelId="{36A4A258-E8E5-4E19-9F26-F8DFCB3911DC}" type="parTrans" cxnId="{0EAE6E5A-69F7-4BCC-8A56-935A48604662}">
      <dgm:prSet/>
      <dgm:spPr/>
      <dgm:t>
        <a:bodyPr/>
        <a:lstStyle/>
        <a:p>
          <a:endParaRPr lang="en-US"/>
        </a:p>
      </dgm:t>
    </dgm:pt>
    <dgm:pt modelId="{17B65ADD-1924-4CB9-A5DB-4A5733546E3C}" type="sibTrans" cxnId="{0EAE6E5A-69F7-4BCC-8A56-935A48604662}">
      <dgm:prSet/>
      <dgm:spPr/>
      <dgm:t>
        <a:bodyPr/>
        <a:lstStyle/>
        <a:p>
          <a:endParaRPr lang="en-US"/>
        </a:p>
      </dgm:t>
    </dgm:pt>
    <dgm:pt modelId="{ED511ECB-4F28-4D0F-84A9-0F6534A0A7E0}">
      <dgm:prSet custT="1"/>
      <dgm:spPr/>
      <dgm:t>
        <a:bodyPr/>
        <a:lstStyle/>
        <a:p>
          <a:pPr>
            <a:lnSpc>
              <a:spcPct val="100000"/>
            </a:lnSpc>
            <a:defRPr b="1"/>
          </a:pPr>
          <a:r>
            <a:rPr lang="en-US" sz="1400" b="1" i="0" dirty="0">
              <a:solidFill>
                <a:srgbClr val="00A0CC"/>
              </a:solidFill>
              <a:latin typeface="+mj-lt"/>
            </a:rPr>
            <a:t>Career Exploration</a:t>
          </a:r>
          <a:endParaRPr lang="en-US" sz="1400" dirty="0">
            <a:solidFill>
              <a:srgbClr val="00A0CC"/>
            </a:solidFill>
            <a:latin typeface="+mj-lt"/>
          </a:endParaRPr>
        </a:p>
      </dgm:t>
    </dgm:pt>
    <dgm:pt modelId="{D0FF82CD-6289-4519-97F0-A69251E96097}" type="parTrans" cxnId="{10B9E7FC-F6B9-4A91-BAFA-484CB35B6FEC}">
      <dgm:prSet/>
      <dgm:spPr/>
      <dgm:t>
        <a:bodyPr/>
        <a:lstStyle/>
        <a:p>
          <a:endParaRPr lang="en-US"/>
        </a:p>
      </dgm:t>
    </dgm:pt>
    <dgm:pt modelId="{068C8DA9-2735-4589-93D8-0145246D3712}" type="sibTrans" cxnId="{10B9E7FC-F6B9-4A91-BAFA-484CB35B6FEC}">
      <dgm:prSet/>
      <dgm:spPr/>
      <dgm:t>
        <a:bodyPr/>
        <a:lstStyle/>
        <a:p>
          <a:endParaRPr lang="en-US"/>
        </a:p>
      </dgm:t>
    </dgm:pt>
    <dgm:pt modelId="{FA0852BA-F515-4140-AFFE-B14D0F1D9BA0}">
      <dgm:prSet custT="1"/>
      <dgm:spPr/>
      <dgm:t>
        <a:bodyPr/>
        <a:lstStyle/>
        <a:p>
          <a:pPr>
            <a:lnSpc>
              <a:spcPct val="100000"/>
            </a:lnSpc>
          </a:pPr>
          <a:r>
            <a:rPr lang="en-US" sz="1400" b="0" i="0" dirty="0">
              <a:latin typeface="+mj-lt"/>
            </a:rPr>
            <a:t>AI-driven tools provide valuable insights into potential career paths, helping young individuals </a:t>
          </a:r>
          <a:r>
            <a:rPr lang="en-US" sz="1400" b="1" i="0" dirty="0">
              <a:latin typeface="+mj-lt"/>
            </a:rPr>
            <a:t>make informed decisions about their future</a:t>
          </a:r>
          <a:endParaRPr lang="en-US" sz="1400" b="1" dirty="0">
            <a:latin typeface="+mj-lt"/>
          </a:endParaRPr>
        </a:p>
      </dgm:t>
    </dgm:pt>
    <dgm:pt modelId="{2AA10C74-6ACC-4B27-A62C-DD3A1F2C6D00}" type="parTrans" cxnId="{852F2557-D2CC-4F15-9D12-D6D881FE9E54}">
      <dgm:prSet/>
      <dgm:spPr/>
      <dgm:t>
        <a:bodyPr/>
        <a:lstStyle/>
        <a:p>
          <a:endParaRPr lang="en-US"/>
        </a:p>
      </dgm:t>
    </dgm:pt>
    <dgm:pt modelId="{C48DA29C-97DA-40AA-AEBD-3D8FB1E394B1}" type="sibTrans" cxnId="{852F2557-D2CC-4F15-9D12-D6D881FE9E54}">
      <dgm:prSet/>
      <dgm:spPr/>
      <dgm:t>
        <a:bodyPr/>
        <a:lstStyle/>
        <a:p>
          <a:endParaRPr lang="en-US"/>
        </a:p>
      </dgm:t>
    </dgm:pt>
    <dgm:pt modelId="{1A14CB68-D092-4E09-8464-16FBD14978FB}">
      <dgm:prSet custT="1"/>
      <dgm:spPr/>
      <dgm:t>
        <a:bodyPr/>
        <a:lstStyle/>
        <a:p>
          <a:pPr>
            <a:lnSpc>
              <a:spcPct val="100000"/>
            </a:lnSpc>
            <a:defRPr b="1"/>
          </a:pPr>
          <a:r>
            <a:rPr lang="en-US" sz="1400" b="1" i="0" dirty="0">
              <a:solidFill>
                <a:srgbClr val="00A0CC"/>
              </a:solidFill>
              <a:latin typeface="+mj-lt"/>
            </a:rPr>
            <a:t>Creative Expression</a:t>
          </a:r>
          <a:endParaRPr lang="en-US" sz="1400" dirty="0">
            <a:solidFill>
              <a:srgbClr val="00A0CC"/>
            </a:solidFill>
            <a:latin typeface="+mj-lt"/>
          </a:endParaRPr>
        </a:p>
      </dgm:t>
    </dgm:pt>
    <dgm:pt modelId="{682C1D2A-7A4C-41A6-B906-A6BDF322B914}" type="parTrans" cxnId="{484C3251-EC59-43FF-BD15-D41450CA37B4}">
      <dgm:prSet/>
      <dgm:spPr/>
      <dgm:t>
        <a:bodyPr/>
        <a:lstStyle/>
        <a:p>
          <a:endParaRPr lang="en-US"/>
        </a:p>
      </dgm:t>
    </dgm:pt>
    <dgm:pt modelId="{54A77BA2-38E7-4CF4-A93E-E9824ABB2C00}" type="sibTrans" cxnId="{484C3251-EC59-43FF-BD15-D41450CA37B4}">
      <dgm:prSet/>
      <dgm:spPr/>
      <dgm:t>
        <a:bodyPr/>
        <a:lstStyle/>
        <a:p>
          <a:endParaRPr lang="en-US"/>
        </a:p>
      </dgm:t>
    </dgm:pt>
    <dgm:pt modelId="{5A40C94B-D5C5-4AAE-B859-0E59B803DC0E}">
      <dgm:prSet custT="1"/>
      <dgm:spPr/>
      <dgm:t>
        <a:bodyPr/>
        <a:lstStyle/>
        <a:p>
          <a:pPr>
            <a:lnSpc>
              <a:spcPct val="100000"/>
            </a:lnSpc>
          </a:pPr>
          <a:r>
            <a:rPr lang="en-US" sz="1400" b="0" i="0" dirty="0">
              <a:latin typeface="+mj-lt"/>
            </a:rPr>
            <a:t>AI tools enhance creative expression, allowing youth to explore artistic endeavors</a:t>
          </a:r>
          <a:endParaRPr lang="en-US" sz="1400" dirty="0">
            <a:latin typeface="+mj-lt"/>
          </a:endParaRPr>
        </a:p>
      </dgm:t>
    </dgm:pt>
    <dgm:pt modelId="{9583DE37-DE92-4E33-8144-090A69166A3F}" type="parTrans" cxnId="{C76B2068-DFF9-4CCE-BA27-E57D707C0EA9}">
      <dgm:prSet/>
      <dgm:spPr/>
      <dgm:t>
        <a:bodyPr/>
        <a:lstStyle/>
        <a:p>
          <a:endParaRPr lang="en-US"/>
        </a:p>
      </dgm:t>
    </dgm:pt>
    <dgm:pt modelId="{C6C07502-9676-4363-90E7-604242CCAD4B}" type="sibTrans" cxnId="{C76B2068-DFF9-4CCE-BA27-E57D707C0EA9}">
      <dgm:prSet/>
      <dgm:spPr/>
      <dgm:t>
        <a:bodyPr/>
        <a:lstStyle/>
        <a:p>
          <a:endParaRPr lang="en-US"/>
        </a:p>
      </dgm:t>
    </dgm:pt>
    <dgm:pt modelId="{0A0F90E8-CBE9-4955-891B-B777B2B835C4}">
      <dgm:prSet custT="1"/>
      <dgm:spPr/>
      <dgm:t>
        <a:bodyPr/>
        <a:lstStyle/>
        <a:p>
          <a:pPr>
            <a:lnSpc>
              <a:spcPct val="100000"/>
            </a:lnSpc>
            <a:defRPr b="1"/>
          </a:pPr>
          <a:r>
            <a:rPr lang="en-US" sz="1400" b="1" i="0" dirty="0">
              <a:solidFill>
                <a:srgbClr val="00A0CC"/>
              </a:solidFill>
              <a:latin typeface="+mj-lt"/>
            </a:rPr>
            <a:t>Targeting Resources</a:t>
          </a:r>
          <a:endParaRPr lang="en-US" sz="1400" dirty="0">
            <a:solidFill>
              <a:srgbClr val="00A0CC"/>
            </a:solidFill>
            <a:latin typeface="+mj-lt"/>
          </a:endParaRPr>
        </a:p>
      </dgm:t>
    </dgm:pt>
    <dgm:pt modelId="{FE45D041-5E71-4C8D-8780-70C5532CA73F}" type="parTrans" cxnId="{83694AD7-676A-4223-B493-0EB0A2153D50}">
      <dgm:prSet/>
      <dgm:spPr/>
      <dgm:t>
        <a:bodyPr/>
        <a:lstStyle/>
        <a:p>
          <a:endParaRPr lang="en-US"/>
        </a:p>
      </dgm:t>
    </dgm:pt>
    <dgm:pt modelId="{D634B1DB-64DE-490B-ABF0-8239DDC1BD72}" type="sibTrans" cxnId="{83694AD7-676A-4223-B493-0EB0A2153D50}">
      <dgm:prSet/>
      <dgm:spPr/>
      <dgm:t>
        <a:bodyPr/>
        <a:lstStyle/>
        <a:p>
          <a:endParaRPr lang="en-US"/>
        </a:p>
      </dgm:t>
    </dgm:pt>
    <dgm:pt modelId="{91A34D43-C484-405F-8156-28699A549D49}">
      <dgm:prSet custT="1"/>
      <dgm:spPr/>
      <dgm:t>
        <a:bodyPr/>
        <a:lstStyle/>
        <a:p>
          <a:pPr>
            <a:lnSpc>
              <a:spcPct val="100000"/>
            </a:lnSpc>
          </a:pPr>
          <a:r>
            <a:rPr lang="en-US" sz="1400" b="0" i="0" dirty="0">
              <a:latin typeface="+mj-lt"/>
            </a:rPr>
            <a:t>From personalized job matching, virtual career coaching, automated mentorship. AI enables targeted support by analyzing data </a:t>
          </a:r>
          <a:r>
            <a:rPr lang="en-US" sz="1400" b="1" i="0" dirty="0">
              <a:latin typeface="+mj-lt"/>
            </a:rPr>
            <a:t>to identify specific needs within youth programs</a:t>
          </a:r>
          <a:endParaRPr lang="en-US" sz="1400" b="1" dirty="0">
            <a:latin typeface="+mj-lt"/>
          </a:endParaRPr>
        </a:p>
      </dgm:t>
    </dgm:pt>
    <dgm:pt modelId="{3326FC7D-D16A-4D3D-BE4D-3546C0725630}" type="parTrans" cxnId="{01724691-7E86-49CF-9B8B-ED66325F04BF}">
      <dgm:prSet/>
      <dgm:spPr/>
      <dgm:t>
        <a:bodyPr/>
        <a:lstStyle/>
        <a:p>
          <a:endParaRPr lang="en-US"/>
        </a:p>
      </dgm:t>
    </dgm:pt>
    <dgm:pt modelId="{AD220746-195C-4981-869A-8C2475ED8480}" type="sibTrans" cxnId="{01724691-7E86-49CF-9B8B-ED66325F04BF}">
      <dgm:prSet/>
      <dgm:spPr/>
      <dgm:t>
        <a:bodyPr/>
        <a:lstStyle/>
        <a:p>
          <a:endParaRPr lang="en-US"/>
        </a:p>
      </dgm:t>
    </dgm:pt>
    <dgm:pt modelId="{86831563-664F-4E59-B97A-B3AAB4E58A9C}">
      <dgm:prSet custT="1"/>
      <dgm:spPr/>
      <dgm:t>
        <a:bodyPr/>
        <a:lstStyle/>
        <a:p>
          <a:pPr>
            <a:lnSpc>
              <a:spcPct val="100000"/>
            </a:lnSpc>
            <a:defRPr b="1"/>
          </a:pPr>
          <a:r>
            <a:rPr lang="en-US" sz="1400" b="1" i="0" dirty="0">
              <a:solidFill>
                <a:srgbClr val="00A0CC"/>
              </a:solidFill>
              <a:latin typeface="+mj-lt"/>
            </a:rPr>
            <a:t>Data Analysis for Program Optimization</a:t>
          </a:r>
          <a:endParaRPr lang="en-US" sz="1400" dirty="0">
            <a:solidFill>
              <a:srgbClr val="00A0CC"/>
            </a:solidFill>
            <a:latin typeface="+mj-lt"/>
          </a:endParaRPr>
        </a:p>
      </dgm:t>
    </dgm:pt>
    <dgm:pt modelId="{52E55751-5955-49C8-9B60-263B8BEAFADA}" type="parTrans" cxnId="{04ABB6A4-F1AD-47BF-AFC5-83A839836785}">
      <dgm:prSet/>
      <dgm:spPr/>
      <dgm:t>
        <a:bodyPr/>
        <a:lstStyle/>
        <a:p>
          <a:endParaRPr lang="en-US"/>
        </a:p>
      </dgm:t>
    </dgm:pt>
    <dgm:pt modelId="{BBCD5B49-55A7-484E-8296-D6373AAF76E6}" type="sibTrans" cxnId="{04ABB6A4-F1AD-47BF-AFC5-83A839836785}">
      <dgm:prSet/>
      <dgm:spPr/>
      <dgm:t>
        <a:bodyPr/>
        <a:lstStyle/>
        <a:p>
          <a:endParaRPr lang="en-US"/>
        </a:p>
      </dgm:t>
    </dgm:pt>
    <dgm:pt modelId="{3AFE815B-EF9C-4F54-A9DE-9424A423B0A9}">
      <dgm:prSet custT="1"/>
      <dgm:spPr/>
      <dgm:t>
        <a:bodyPr/>
        <a:lstStyle/>
        <a:p>
          <a:pPr>
            <a:lnSpc>
              <a:spcPct val="100000"/>
            </a:lnSpc>
          </a:pPr>
          <a:r>
            <a:rPr lang="en-US" sz="1400" b="0" i="0" dirty="0">
              <a:latin typeface="+mj-lt"/>
            </a:rPr>
            <a:t>Implementers can leverage AI for data analysis, machine learning to predict skill gaps and future labor demands and NLP can automate the review and scoring of job applications, </a:t>
          </a:r>
          <a:r>
            <a:rPr lang="en-US" sz="1400" b="1" i="0" dirty="0">
              <a:latin typeface="+mj-lt"/>
            </a:rPr>
            <a:t>optimizing program effectiveness, prediction &amp; identifying areas for improvement</a:t>
          </a:r>
          <a:endParaRPr lang="en-US" sz="1400" b="1" dirty="0">
            <a:latin typeface="+mj-lt"/>
          </a:endParaRPr>
        </a:p>
      </dgm:t>
    </dgm:pt>
    <dgm:pt modelId="{D3168098-5665-4F44-96FE-FF6AB4E4277C}" type="parTrans" cxnId="{6ED56C8B-F42E-4D36-9426-145EAAF9D1AB}">
      <dgm:prSet/>
      <dgm:spPr/>
      <dgm:t>
        <a:bodyPr/>
        <a:lstStyle/>
        <a:p>
          <a:endParaRPr lang="en-US"/>
        </a:p>
      </dgm:t>
    </dgm:pt>
    <dgm:pt modelId="{B0E16E9F-8427-468D-BFFF-4BA8421432E8}" type="sibTrans" cxnId="{6ED56C8B-F42E-4D36-9426-145EAAF9D1AB}">
      <dgm:prSet/>
      <dgm:spPr/>
      <dgm:t>
        <a:bodyPr/>
        <a:lstStyle/>
        <a:p>
          <a:endParaRPr lang="en-US"/>
        </a:p>
      </dgm:t>
    </dgm:pt>
    <dgm:pt modelId="{A0615979-99E8-45D8-B175-26AEB11A18A5}" type="pres">
      <dgm:prSet presAssocID="{19933FEE-0F64-4F61-9C90-62900953C49B}" presName="root" presStyleCnt="0">
        <dgm:presLayoutVars>
          <dgm:dir/>
          <dgm:resizeHandles val="exact"/>
        </dgm:presLayoutVars>
      </dgm:prSet>
      <dgm:spPr/>
    </dgm:pt>
    <dgm:pt modelId="{19417677-C89E-4791-9812-F646C38C070F}" type="pres">
      <dgm:prSet presAssocID="{E5A584A7-01CD-4CE5-8A0C-4F6746140F54}" presName="compNode" presStyleCnt="0"/>
      <dgm:spPr/>
    </dgm:pt>
    <dgm:pt modelId="{1C1CD196-6128-4FBD-A596-EEEFB8C2E8FC}" type="pres">
      <dgm:prSet presAssocID="{E5A584A7-01CD-4CE5-8A0C-4F6746140F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5B677550-E10C-43D7-942E-43E2E771BF9A}" type="pres">
      <dgm:prSet presAssocID="{E5A584A7-01CD-4CE5-8A0C-4F6746140F54}" presName="iconSpace" presStyleCnt="0"/>
      <dgm:spPr/>
    </dgm:pt>
    <dgm:pt modelId="{0E80D350-24BD-4DEC-8D82-3E8438587E99}" type="pres">
      <dgm:prSet presAssocID="{E5A584A7-01CD-4CE5-8A0C-4F6746140F54}" presName="parTx" presStyleLbl="revTx" presStyleIdx="0" presStyleCnt="10">
        <dgm:presLayoutVars>
          <dgm:chMax val="0"/>
          <dgm:chPref val="0"/>
        </dgm:presLayoutVars>
      </dgm:prSet>
      <dgm:spPr/>
    </dgm:pt>
    <dgm:pt modelId="{2231566C-68FD-438E-ABA9-2B58DD54A8A4}" type="pres">
      <dgm:prSet presAssocID="{E5A584A7-01CD-4CE5-8A0C-4F6746140F54}" presName="txSpace" presStyleCnt="0"/>
      <dgm:spPr/>
    </dgm:pt>
    <dgm:pt modelId="{A2D33E3D-E5B7-4A06-BEF5-7F7DD7694F9A}" type="pres">
      <dgm:prSet presAssocID="{E5A584A7-01CD-4CE5-8A0C-4F6746140F54}" presName="desTx" presStyleLbl="revTx" presStyleIdx="1" presStyleCnt="10">
        <dgm:presLayoutVars/>
      </dgm:prSet>
      <dgm:spPr/>
    </dgm:pt>
    <dgm:pt modelId="{1284E0E7-445A-4838-82D5-CDBB2AAF6814}" type="pres">
      <dgm:prSet presAssocID="{7BDB36C3-3E36-4225-A0EB-3362BE3FD7DC}" presName="sibTrans" presStyleCnt="0"/>
      <dgm:spPr/>
    </dgm:pt>
    <dgm:pt modelId="{096D3792-93EF-4420-9BFD-D27D0A65B76A}" type="pres">
      <dgm:prSet presAssocID="{ED511ECB-4F28-4D0F-84A9-0F6534A0A7E0}" presName="compNode" presStyleCnt="0"/>
      <dgm:spPr/>
    </dgm:pt>
    <dgm:pt modelId="{99ECEF59-F0F1-42AC-A891-D82E7AB438DA}" type="pres">
      <dgm:prSet presAssocID="{ED511ECB-4F28-4D0F-84A9-0F6534A0A7E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iefcase"/>
        </a:ext>
      </dgm:extLst>
    </dgm:pt>
    <dgm:pt modelId="{86F235C5-B0BB-4379-A68B-7FFB6211C391}" type="pres">
      <dgm:prSet presAssocID="{ED511ECB-4F28-4D0F-84A9-0F6534A0A7E0}" presName="iconSpace" presStyleCnt="0"/>
      <dgm:spPr/>
    </dgm:pt>
    <dgm:pt modelId="{2D958018-0B7B-4F67-9769-DFC1B28CD4C9}" type="pres">
      <dgm:prSet presAssocID="{ED511ECB-4F28-4D0F-84A9-0F6534A0A7E0}" presName="parTx" presStyleLbl="revTx" presStyleIdx="2" presStyleCnt="10">
        <dgm:presLayoutVars>
          <dgm:chMax val="0"/>
          <dgm:chPref val="0"/>
        </dgm:presLayoutVars>
      </dgm:prSet>
      <dgm:spPr/>
    </dgm:pt>
    <dgm:pt modelId="{1B5C82FF-CC95-49FE-B7D1-68A1764BB3DB}" type="pres">
      <dgm:prSet presAssocID="{ED511ECB-4F28-4D0F-84A9-0F6534A0A7E0}" presName="txSpace" presStyleCnt="0"/>
      <dgm:spPr/>
    </dgm:pt>
    <dgm:pt modelId="{AD1EBAE2-22F4-452A-B6AA-85B4C3248130}" type="pres">
      <dgm:prSet presAssocID="{ED511ECB-4F28-4D0F-84A9-0F6534A0A7E0}" presName="desTx" presStyleLbl="revTx" presStyleIdx="3" presStyleCnt="10">
        <dgm:presLayoutVars/>
      </dgm:prSet>
      <dgm:spPr/>
    </dgm:pt>
    <dgm:pt modelId="{1FD9712A-E6E0-4CA4-A42B-39446E9BB1BD}" type="pres">
      <dgm:prSet presAssocID="{068C8DA9-2735-4589-93D8-0145246D3712}" presName="sibTrans" presStyleCnt="0"/>
      <dgm:spPr/>
    </dgm:pt>
    <dgm:pt modelId="{1CCBF82F-1B2B-4010-807D-1E671AD50EF4}" type="pres">
      <dgm:prSet presAssocID="{1A14CB68-D092-4E09-8464-16FBD14978FB}" presName="compNode" presStyleCnt="0"/>
      <dgm:spPr/>
    </dgm:pt>
    <dgm:pt modelId="{942D5160-5C33-471B-AF23-5D07F53CC29F}" type="pres">
      <dgm:prSet presAssocID="{1A14CB68-D092-4E09-8464-16FBD14978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tist"/>
        </a:ext>
      </dgm:extLst>
    </dgm:pt>
    <dgm:pt modelId="{47066ABE-8602-485B-9DE8-8D2EBDA845C1}" type="pres">
      <dgm:prSet presAssocID="{1A14CB68-D092-4E09-8464-16FBD14978FB}" presName="iconSpace" presStyleCnt="0"/>
      <dgm:spPr/>
    </dgm:pt>
    <dgm:pt modelId="{3D589134-B11A-472E-AD35-F7C9FA47FFFE}" type="pres">
      <dgm:prSet presAssocID="{1A14CB68-D092-4E09-8464-16FBD14978FB}" presName="parTx" presStyleLbl="revTx" presStyleIdx="4" presStyleCnt="10">
        <dgm:presLayoutVars>
          <dgm:chMax val="0"/>
          <dgm:chPref val="0"/>
        </dgm:presLayoutVars>
      </dgm:prSet>
      <dgm:spPr/>
    </dgm:pt>
    <dgm:pt modelId="{F92C2866-F3F5-412D-918F-F93A883E2050}" type="pres">
      <dgm:prSet presAssocID="{1A14CB68-D092-4E09-8464-16FBD14978FB}" presName="txSpace" presStyleCnt="0"/>
      <dgm:spPr/>
    </dgm:pt>
    <dgm:pt modelId="{358776F7-8FA8-414B-A8E8-67322A00D931}" type="pres">
      <dgm:prSet presAssocID="{1A14CB68-D092-4E09-8464-16FBD14978FB}" presName="desTx" presStyleLbl="revTx" presStyleIdx="5" presStyleCnt="10">
        <dgm:presLayoutVars/>
      </dgm:prSet>
      <dgm:spPr/>
    </dgm:pt>
    <dgm:pt modelId="{7F7A5565-F14C-4369-AE48-9CF393FED5DE}" type="pres">
      <dgm:prSet presAssocID="{54A77BA2-38E7-4CF4-A93E-E9824ABB2C00}" presName="sibTrans" presStyleCnt="0"/>
      <dgm:spPr/>
    </dgm:pt>
    <dgm:pt modelId="{53847D9D-5E3A-4E1E-8528-86DB0C23A429}" type="pres">
      <dgm:prSet presAssocID="{0A0F90E8-CBE9-4955-891B-B777B2B835C4}" presName="compNode" presStyleCnt="0"/>
      <dgm:spPr/>
    </dgm:pt>
    <dgm:pt modelId="{71514C9E-E533-41D3-A863-44BD97CFD72D}" type="pres">
      <dgm:prSet presAssocID="{0A0F90E8-CBE9-4955-891B-B777B2B835C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65CEB663-145A-41DF-9F20-B330D2C2D05B}" type="pres">
      <dgm:prSet presAssocID="{0A0F90E8-CBE9-4955-891B-B777B2B835C4}" presName="iconSpace" presStyleCnt="0"/>
      <dgm:spPr/>
    </dgm:pt>
    <dgm:pt modelId="{8159FE37-B911-4111-8070-10B36228B420}" type="pres">
      <dgm:prSet presAssocID="{0A0F90E8-CBE9-4955-891B-B777B2B835C4}" presName="parTx" presStyleLbl="revTx" presStyleIdx="6" presStyleCnt="10">
        <dgm:presLayoutVars>
          <dgm:chMax val="0"/>
          <dgm:chPref val="0"/>
        </dgm:presLayoutVars>
      </dgm:prSet>
      <dgm:spPr/>
    </dgm:pt>
    <dgm:pt modelId="{09F16583-F206-4C04-A45F-189650BE0429}" type="pres">
      <dgm:prSet presAssocID="{0A0F90E8-CBE9-4955-891B-B777B2B835C4}" presName="txSpace" presStyleCnt="0"/>
      <dgm:spPr/>
    </dgm:pt>
    <dgm:pt modelId="{EB1D152B-5C58-4D25-A7F3-2ADBDE863F63}" type="pres">
      <dgm:prSet presAssocID="{0A0F90E8-CBE9-4955-891B-B777B2B835C4}" presName="desTx" presStyleLbl="revTx" presStyleIdx="7" presStyleCnt="10">
        <dgm:presLayoutVars/>
      </dgm:prSet>
      <dgm:spPr/>
    </dgm:pt>
    <dgm:pt modelId="{0A04AD0A-9DDD-4AF8-8B82-F804F06AB8BF}" type="pres">
      <dgm:prSet presAssocID="{D634B1DB-64DE-490B-ABF0-8239DDC1BD72}" presName="sibTrans" presStyleCnt="0"/>
      <dgm:spPr/>
    </dgm:pt>
    <dgm:pt modelId="{FDEB6E8C-9D41-4819-9190-1D27948F2F02}" type="pres">
      <dgm:prSet presAssocID="{86831563-664F-4E59-B97A-B3AAB4E58A9C}" presName="compNode" presStyleCnt="0"/>
      <dgm:spPr/>
    </dgm:pt>
    <dgm:pt modelId="{F459CB57-2C40-47A6-B9D3-8D7C776B950B}" type="pres">
      <dgm:prSet presAssocID="{86831563-664F-4E59-B97A-B3AAB4E58A9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ars"/>
        </a:ext>
      </dgm:extLst>
    </dgm:pt>
    <dgm:pt modelId="{1C5BB9D2-6434-45F4-B0D2-A87AA7952C1C}" type="pres">
      <dgm:prSet presAssocID="{86831563-664F-4E59-B97A-B3AAB4E58A9C}" presName="iconSpace" presStyleCnt="0"/>
      <dgm:spPr/>
    </dgm:pt>
    <dgm:pt modelId="{69B0A53B-BB9E-4E8E-8888-9B2DD56E10E4}" type="pres">
      <dgm:prSet presAssocID="{86831563-664F-4E59-B97A-B3AAB4E58A9C}" presName="parTx" presStyleLbl="revTx" presStyleIdx="8" presStyleCnt="10">
        <dgm:presLayoutVars>
          <dgm:chMax val="0"/>
          <dgm:chPref val="0"/>
        </dgm:presLayoutVars>
      </dgm:prSet>
      <dgm:spPr/>
    </dgm:pt>
    <dgm:pt modelId="{1630B047-2F0D-4433-A039-8F4C86406E92}" type="pres">
      <dgm:prSet presAssocID="{86831563-664F-4E59-B97A-B3AAB4E58A9C}" presName="txSpace" presStyleCnt="0"/>
      <dgm:spPr/>
    </dgm:pt>
    <dgm:pt modelId="{0E9076F6-1AFB-463C-8D8E-1F9A8B427E10}" type="pres">
      <dgm:prSet presAssocID="{86831563-664F-4E59-B97A-B3AAB4E58A9C}" presName="desTx" presStyleLbl="revTx" presStyleIdx="9" presStyleCnt="10" custScaleX="124589" custLinFactNeighborY="4830">
        <dgm:presLayoutVars/>
      </dgm:prSet>
      <dgm:spPr/>
    </dgm:pt>
  </dgm:ptLst>
  <dgm:cxnLst>
    <dgm:cxn modelId="{68A25200-7B94-4C2B-941F-DE7C2A0753FD}" type="presOf" srcId="{86831563-664F-4E59-B97A-B3AAB4E58A9C}" destId="{69B0A53B-BB9E-4E8E-8888-9B2DD56E10E4}" srcOrd="0" destOrd="0" presId="urn:microsoft.com/office/officeart/2018/5/layout/CenteredIconLabelDescriptionList"/>
    <dgm:cxn modelId="{CBF11602-79A8-44CC-B225-D8F285FC7316}" srcId="{19933FEE-0F64-4F61-9C90-62900953C49B}" destId="{E5A584A7-01CD-4CE5-8A0C-4F6746140F54}" srcOrd="0" destOrd="0" parTransId="{DDF47A82-9EE6-42FF-943E-C5CE12C50D01}" sibTransId="{7BDB36C3-3E36-4225-A0EB-3362BE3FD7DC}"/>
    <dgm:cxn modelId="{81056319-F7DF-4823-AAAA-A613D3C84E74}" type="presOf" srcId="{0A0F90E8-CBE9-4955-891B-B777B2B835C4}" destId="{8159FE37-B911-4111-8070-10B36228B420}" srcOrd="0" destOrd="0" presId="urn:microsoft.com/office/officeart/2018/5/layout/CenteredIconLabelDescriptionList"/>
    <dgm:cxn modelId="{2FA5461C-5CCF-4C14-B4E5-789E18DCD85B}" type="presOf" srcId="{5A40C94B-D5C5-4AAE-B859-0E59B803DC0E}" destId="{358776F7-8FA8-414B-A8E8-67322A00D931}" srcOrd="0" destOrd="0" presId="urn:microsoft.com/office/officeart/2018/5/layout/CenteredIconLabelDescriptionList"/>
    <dgm:cxn modelId="{4499CC25-9CFF-4E21-A7FC-2F0B611C5DB3}" type="presOf" srcId="{ED511ECB-4F28-4D0F-84A9-0F6534A0A7E0}" destId="{2D958018-0B7B-4F67-9769-DFC1B28CD4C9}" srcOrd="0" destOrd="0" presId="urn:microsoft.com/office/officeart/2018/5/layout/CenteredIconLabelDescriptionList"/>
    <dgm:cxn modelId="{3D1A4428-D27C-4E29-BF31-D5FCB86FEEB9}" type="presOf" srcId="{19933FEE-0F64-4F61-9C90-62900953C49B}" destId="{A0615979-99E8-45D8-B175-26AEB11A18A5}" srcOrd="0" destOrd="0" presId="urn:microsoft.com/office/officeart/2018/5/layout/CenteredIconLabelDescriptionList"/>
    <dgm:cxn modelId="{484C3251-EC59-43FF-BD15-D41450CA37B4}" srcId="{19933FEE-0F64-4F61-9C90-62900953C49B}" destId="{1A14CB68-D092-4E09-8464-16FBD14978FB}" srcOrd="2" destOrd="0" parTransId="{682C1D2A-7A4C-41A6-B906-A6BDF322B914}" sibTransId="{54A77BA2-38E7-4CF4-A93E-E9824ABB2C00}"/>
    <dgm:cxn modelId="{852F2557-D2CC-4F15-9D12-D6D881FE9E54}" srcId="{ED511ECB-4F28-4D0F-84A9-0F6534A0A7E0}" destId="{FA0852BA-F515-4140-AFFE-B14D0F1D9BA0}" srcOrd="0" destOrd="0" parTransId="{2AA10C74-6ACC-4B27-A62C-DD3A1F2C6D00}" sibTransId="{C48DA29C-97DA-40AA-AEBD-3D8FB1E394B1}"/>
    <dgm:cxn modelId="{0A8F9958-0266-4599-8DBF-18078D226C57}" type="presOf" srcId="{91A34D43-C484-405F-8156-28699A549D49}" destId="{EB1D152B-5C58-4D25-A7F3-2ADBDE863F63}" srcOrd="0" destOrd="0" presId="urn:microsoft.com/office/officeart/2018/5/layout/CenteredIconLabelDescriptionList"/>
    <dgm:cxn modelId="{0EAE6E5A-69F7-4BCC-8A56-935A48604662}" srcId="{E5A584A7-01CD-4CE5-8A0C-4F6746140F54}" destId="{7EE80AE2-D61F-43D4-82A5-95D93F278C60}" srcOrd="0" destOrd="0" parTransId="{36A4A258-E8E5-4E19-9F26-F8DFCB3911DC}" sibTransId="{17B65ADD-1924-4CB9-A5DB-4A5733546E3C}"/>
    <dgm:cxn modelId="{E6C21A60-BE33-444A-9B22-C0CEF7D1DB59}" type="presOf" srcId="{7EE80AE2-D61F-43D4-82A5-95D93F278C60}" destId="{A2D33E3D-E5B7-4A06-BEF5-7F7DD7694F9A}" srcOrd="0" destOrd="0" presId="urn:microsoft.com/office/officeart/2018/5/layout/CenteredIconLabelDescriptionList"/>
    <dgm:cxn modelId="{C76B2068-DFF9-4CCE-BA27-E57D707C0EA9}" srcId="{1A14CB68-D092-4E09-8464-16FBD14978FB}" destId="{5A40C94B-D5C5-4AAE-B859-0E59B803DC0E}" srcOrd="0" destOrd="0" parTransId="{9583DE37-DE92-4E33-8144-090A69166A3F}" sibTransId="{C6C07502-9676-4363-90E7-604242CCAD4B}"/>
    <dgm:cxn modelId="{7307BB84-C6A1-4C6F-A66D-3BAA2CAD6252}" type="presOf" srcId="{1A14CB68-D092-4E09-8464-16FBD14978FB}" destId="{3D589134-B11A-472E-AD35-F7C9FA47FFFE}" srcOrd="0" destOrd="0" presId="urn:microsoft.com/office/officeart/2018/5/layout/CenteredIconLabelDescriptionList"/>
    <dgm:cxn modelId="{6ED56C8B-F42E-4D36-9426-145EAAF9D1AB}" srcId="{86831563-664F-4E59-B97A-B3AAB4E58A9C}" destId="{3AFE815B-EF9C-4F54-A9DE-9424A423B0A9}" srcOrd="0" destOrd="0" parTransId="{D3168098-5665-4F44-96FE-FF6AB4E4277C}" sibTransId="{B0E16E9F-8427-468D-BFFF-4BA8421432E8}"/>
    <dgm:cxn modelId="{D71B5A8C-DB49-4D36-9E0E-BDB621A59B5A}" type="presOf" srcId="{E5A584A7-01CD-4CE5-8A0C-4F6746140F54}" destId="{0E80D350-24BD-4DEC-8D82-3E8438587E99}" srcOrd="0" destOrd="0" presId="urn:microsoft.com/office/officeart/2018/5/layout/CenteredIconLabelDescriptionList"/>
    <dgm:cxn modelId="{01724691-7E86-49CF-9B8B-ED66325F04BF}" srcId="{0A0F90E8-CBE9-4955-891B-B777B2B835C4}" destId="{91A34D43-C484-405F-8156-28699A549D49}" srcOrd="0" destOrd="0" parTransId="{3326FC7D-D16A-4D3D-BE4D-3546C0725630}" sibTransId="{AD220746-195C-4981-869A-8C2475ED8480}"/>
    <dgm:cxn modelId="{CABFC899-4BFF-4249-AB4C-DBA3B4CC70D2}" type="presOf" srcId="{3AFE815B-EF9C-4F54-A9DE-9424A423B0A9}" destId="{0E9076F6-1AFB-463C-8D8E-1F9A8B427E10}" srcOrd="0" destOrd="0" presId="urn:microsoft.com/office/officeart/2018/5/layout/CenteredIconLabelDescriptionList"/>
    <dgm:cxn modelId="{04ABB6A4-F1AD-47BF-AFC5-83A839836785}" srcId="{19933FEE-0F64-4F61-9C90-62900953C49B}" destId="{86831563-664F-4E59-B97A-B3AAB4E58A9C}" srcOrd="4" destOrd="0" parTransId="{52E55751-5955-49C8-9B60-263B8BEAFADA}" sibTransId="{BBCD5B49-55A7-484E-8296-D6373AAF76E6}"/>
    <dgm:cxn modelId="{3E0A83BA-6678-4879-A7C7-F0E5238FB1B3}" type="presOf" srcId="{FA0852BA-F515-4140-AFFE-B14D0F1D9BA0}" destId="{AD1EBAE2-22F4-452A-B6AA-85B4C3248130}" srcOrd="0" destOrd="0" presId="urn:microsoft.com/office/officeart/2018/5/layout/CenteredIconLabelDescriptionList"/>
    <dgm:cxn modelId="{83694AD7-676A-4223-B493-0EB0A2153D50}" srcId="{19933FEE-0F64-4F61-9C90-62900953C49B}" destId="{0A0F90E8-CBE9-4955-891B-B777B2B835C4}" srcOrd="3" destOrd="0" parTransId="{FE45D041-5E71-4C8D-8780-70C5532CA73F}" sibTransId="{D634B1DB-64DE-490B-ABF0-8239DDC1BD72}"/>
    <dgm:cxn modelId="{10B9E7FC-F6B9-4A91-BAFA-484CB35B6FEC}" srcId="{19933FEE-0F64-4F61-9C90-62900953C49B}" destId="{ED511ECB-4F28-4D0F-84A9-0F6534A0A7E0}" srcOrd="1" destOrd="0" parTransId="{D0FF82CD-6289-4519-97F0-A69251E96097}" sibTransId="{068C8DA9-2735-4589-93D8-0145246D3712}"/>
    <dgm:cxn modelId="{BB3B6BAE-523A-419A-874B-6AC2D7A24AE2}" type="presParOf" srcId="{A0615979-99E8-45D8-B175-26AEB11A18A5}" destId="{19417677-C89E-4791-9812-F646C38C070F}" srcOrd="0" destOrd="0" presId="urn:microsoft.com/office/officeart/2018/5/layout/CenteredIconLabelDescriptionList"/>
    <dgm:cxn modelId="{0C16DC5B-FA07-42C6-99E7-108A9AAB828F}" type="presParOf" srcId="{19417677-C89E-4791-9812-F646C38C070F}" destId="{1C1CD196-6128-4FBD-A596-EEEFB8C2E8FC}" srcOrd="0" destOrd="0" presId="urn:microsoft.com/office/officeart/2018/5/layout/CenteredIconLabelDescriptionList"/>
    <dgm:cxn modelId="{5636B1CD-18A2-40F3-8262-F49343D496CA}" type="presParOf" srcId="{19417677-C89E-4791-9812-F646C38C070F}" destId="{5B677550-E10C-43D7-942E-43E2E771BF9A}" srcOrd="1" destOrd="0" presId="urn:microsoft.com/office/officeart/2018/5/layout/CenteredIconLabelDescriptionList"/>
    <dgm:cxn modelId="{2F53D126-9A97-4216-A1A6-E56B1E6976D7}" type="presParOf" srcId="{19417677-C89E-4791-9812-F646C38C070F}" destId="{0E80D350-24BD-4DEC-8D82-3E8438587E99}" srcOrd="2" destOrd="0" presId="urn:microsoft.com/office/officeart/2018/5/layout/CenteredIconLabelDescriptionList"/>
    <dgm:cxn modelId="{A3862BDE-A746-47E5-A1A1-85563C7CC9ED}" type="presParOf" srcId="{19417677-C89E-4791-9812-F646C38C070F}" destId="{2231566C-68FD-438E-ABA9-2B58DD54A8A4}" srcOrd="3" destOrd="0" presId="urn:microsoft.com/office/officeart/2018/5/layout/CenteredIconLabelDescriptionList"/>
    <dgm:cxn modelId="{229FCFD7-3B4F-4FC8-8221-8F56B4D08699}" type="presParOf" srcId="{19417677-C89E-4791-9812-F646C38C070F}" destId="{A2D33E3D-E5B7-4A06-BEF5-7F7DD7694F9A}" srcOrd="4" destOrd="0" presId="urn:microsoft.com/office/officeart/2018/5/layout/CenteredIconLabelDescriptionList"/>
    <dgm:cxn modelId="{7321B37B-0790-4D66-8E37-5309E51259A3}" type="presParOf" srcId="{A0615979-99E8-45D8-B175-26AEB11A18A5}" destId="{1284E0E7-445A-4838-82D5-CDBB2AAF6814}" srcOrd="1" destOrd="0" presId="urn:microsoft.com/office/officeart/2018/5/layout/CenteredIconLabelDescriptionList"/>
    <dgm:cxn modelId="{8C2FDB7C-878D-414A-AD40-52A893604B8C}" type="presParOf" srcId="{A0615979-99E8-45D8-B175-26AEB11A18A5}" destId="{096D3792-93EF-4420-9BFD-D27D0A65B76A}" srcOrd="2" destOrd="0" presId="urn:microsoft.com/office/officeart/2018/5/layout/CenteredIconLabelDescriptionList"/>
    <dgm:cxn modelId="{70F53122-98FC-436E-A331-819F749DB416}" type="presParOf" srcId="{096D3792-93EF-4420-9BFD-D27D0A65B76A}" destId="{99ECEF59-F0F1-42AC-A891-D82E7AB438DA}" srcOrd="0" destOrd="0" presId="urn:microsoft.com/office/officeart/2018/5/layout/CenteredIconLabelDescriptionList"/>
    <dgm:cxn modelId="{5B7C121D-8B51-4909-A822-0D921C55FAAA}" type="presParOf" srcId="{096D3792-93EF-4420-9BFD-D27D0A65B76A}" destId="{86F235C5-B0BB-4379-A68B-7FFB6211C391}" srcOrd="1" destOrd="0" presId="urn:microsoft.com/office/officeart/2018/5/layout/CenteredIconLabelDescriptionList"/>
    <dgm:cxn modelId="{CFF3050E-A7AF-4C3F-BEC3-5AAE6B4AC68B}" type="presParOf" srcId="{096D3792-93EF-4420-9BFD-D27D0A65B76A}" destId="{2D958018-0B7B-4F67-9769-DFC1B28CD4C9}" srcOrd="2" destOrd="0" presId="urn:microsoft.com/office/officeart/2018/5/layout/CenteredIconLabelDescriptionList"/>
    <dgm:cxn modelId="{1494505D-B53D-44AA-B248-224B34DBAB55}" type="presParOf" srcId="{096D3792-93EF-4420-9BFD-D27D0A65B76A}" destId="{1B5C82FF-CC95-49FE-B7D1-68A1764BB3DB}" srcOrd="3" destOrd="0" presId="urn:microsoft.com/office/officeart/2018/5/layout/CenteredIconLabelDescriptionList"/>
    <dgm:cxn modelId="{A6B2E67A-973A-4FE1-A3A3-D480A442C297}" type="presParOf" srcId="{096D3792-93EF-4420-9BFD-D27D0A65B76A}" destId="{AD1EBAE2-22F4-452A-B6AA-85B4C3248130}" srcOrd="4" destOrd="0" presId="urn:microsoft.com/office/officeart/2018/5/layout/CenteredIconLabelDescriptionList"/>
    <dgm:cxn modelId="{530BD0FC-A229-45BE-A79A-CA4C8138FD76}" type="presParOf" srcId="{A0615979-99E8-45D8-B175-26AEB11A18A5}" destId="{1FD9712A-E6E0-4CA4-A42B-39446E9BB1BD}" srcOrd="3" destOrd="0" presId="urn:microsoft.com/office/officeart/2018/5/layout/CenteredIconLabelDescriptionList"/>
    <dgm:cxn modelId="{F15294C7-E91F-41CB-A888-9CC910409577}" type="presParOf" srcId="{A0615979-99E8-45D8-B175-26AEB11A18A5}" destId="{1CCBF82F-1B2B-4010-807D-1E671AD50EF4}" srcOrd="4" destOrd="0" presId="urn:microsoft.com/office/officeart/2018/5/layout/CenteredIconLabelDescriptionList"/>
    <dgm:cxn modelId="{59FE5E0F-7D44-4109-8C7F-FD71A1D74A45}" type="presParOf" srcId="{1CCBF82F-1B2B-4010-807D-1E671AD50EF4}" destId="{942D5160-5C33-471B-AF23-5D07F53CC29F}" srcOrd="0" destOrd="0" presId="urn:microsoft.com/office/officeart/2018/5/layout/CenteredIconLabelDescriptionList"/>
    <dgm:cxn modelId="{9E38C02E-005D-44A9-A254-F9D9EEA30960}" type="presParOf" srcId="{1CCBF82F-1B2B-4010-807D-1E671AD50EF4}" destId="{47066ABE-8602-485B-9DE8-8D2EBDA845C1}" srcOrd="1" destOrd="0" presId="urn:microsoft.com/office/officeart/2018/5/layout/CenteredIconLabelDescriptionList"/>
    <dgm:cxn modelId="{048CB438-525E-43C2-8632-61962FF0690F}" type="presParOf" srcId="{1CCBF82F-1B2B-4010-807D-1E671AD50EF4}" destId="{3D589134-B11A-472E-AD35-F7C9FA47FFFE}" srcOrd="2" destOrd="0" presId="urn:microsoft.com/office/officeart/2018/5/layout/CenteredIconLabelDescriptionList"/>
    <dgm:cxn modelId="{69FC0C2E-5A6D-4AE3-8FEC-B892DDD40ED4}" type="presParOf" srcId="{1CCBF82F-1B2B-4010-807D-1E671AD50EF4}" destId="{F92C2866-F3F5-412D-918F-F93A883E2050}" srcOrd="3" destOrd="0" presId="urn:microsoft.com/office/officeart/2018/5/layout/CenteredIconLabelDescriptionList"/>
    <dgm:cxn modelId="{64069115-FE2E-4825-A035-A499D39FCD66}" type="presParOf" srcId="{1CCBF82F-1B2B-4010-807D-1E671AD50EF4}" destId="{358776F7-8FA8-414B-A8E8-67322A00D931}" srcOrd="4" destOrd="0" presId="urn:microsoft.com/office/officeart/2018/5/layout/CenteredIconLabelDescriptionList"/>
    <dgm:cxn modelId="{376A803E-E6DC-485E-90F6-00920D93D1D5}" type="presParOf" srcId="{A0615979-99E8-45D8-B175-26AEB11A18A5}" destId="{7F7A5565-F14C-4369-AE48-9CF393FED5DE}" srcOrd="5" destOrd="0" presId="urn:microsoft.com/office/officeart/2018/5/layout/CenteredIconLabelDescriptionList"/>
    <dgm:cxn modelId="{0455C829-ED17-45FF-AE0A-DCFEB7FD5C3A}" type="presParOf" srcId="{A0615979-99E8-45D8-B175-26AEB11A18A5}" destId="{53847D9D-5E3A-4E1E-8528-86DB0C23A429}" srcOrd="6" destOrd="0" presId="urn:microsoft.com/office/officeart/2018/5/layout/CenteredIconLabelDescriptionList"/>
    <dgm:cxn modelId="{0C4BA1AE-2E78-4149-BF8E-A2D1BA39384C}" type="presParOf" srcId="{53847D9D-5E3A-4E1E-8528-86DB0C23A429}" destId="{71514C9E-E533-41D3-A863-44BD97CFD72D}" srcOrd="0" destOrd="0" presId="urn:microsoft.com/office/officeart/2018/5/layout/CenteredIconLabelDescriptionList"/>
    <dgm:cxn modelId="{507FD734-19D8-4405-8948-046006A7694C}" type="presParOf" srcId="{53847D9D-5E3A-4E1E-8528-86DB0C23A429}" destId="{65CEB663-145A-41DF-9F20-B330D2C2D05B}" srcOrd="1" destOrd="0" presId="urn:microsoft.com/office/officeart/2018/5/layout/CenteredIconLabelDescriptionList"/>
    <dgm:cxn modelId="{8C773D7D-FF59-4EA7-A31E-C212D3E931A6}" type="presParOf" srcId="{53847D9D-5E3A-4E1E-8528-86DB0C23A429}" destId="{8159FE37-B911-4111-8070-10B36228B420}" srcOrd="2" destOrd="0" presId="urn:microsoft.com/office/officeart/2018/5/layout/CenteredIconLabelDescriptionList"/>
    <dgm:cxn modelId="{6D13A676-CE4B-4266-A63D-FEF7A3C9435B}" type="presParOf" srcId="{53847D9D-5E3A-4E1E-8528-86DB0C23A429}" destId="{09F16583-F206-4C04-A45F-189650BE0429}" srcOrd="3" destOrd="0" presId="urn:microsoft.com/office/officeart/2018/5/layout/CenteredIconLabelDescriptionList"/>
    <dgm:cxn modelId="{E23055ED-CDCC-4042-8BEA-61EB344CDA8E}" type="presParOf" srcId="{53847D9D-5E3A-4E1E-8528-86DB0C23A429}" destId="{EB1D152B-5C58-4D25-A7F3-2ADBDE863F63}" srcOrd="4" destOrd="0" presId="urn:microsoft.com/office/officeart/2018/5/layout/CenteredIconLabelDescriptionList"/>
    <dgm:cxn modelId="{D50EB3CA-E57B-475C-B7A5-9DF621441926}" type="presParOf" srcId="{A0615979-99E8-45D8-B175-26AEB11A18A5}" destId="{0A04AD0A-9DDD-4AF8-8B82-F804F06AB8BF}" srcOrd="7" destOrd="0" presId="urn:microsoft.com/office/officeart/2018/5/layout/CenteredIconLabelDescriptionList"/>
    <dgm:cxn modelId="{DEDEA8C8-21AA-4B5D-93F5-4BD1D2A7F5A6}" type="presParOf" srcId="{A0615979-99E8-45D8-B175-26AEB11A18A5}" destId="{FDEB6E8C-9D41-4819-9190-1D27948F2F02}" srcOrd="8" destOrd="0" presId="urn:microsoft.com/office/officeart/2018/5/layout/CenteredIconLabelDescriptionList"/>
    <dgm:cxn modelId="{78BA04FC-CA07-4665-B7BE-B38D98672231}" type="presParOf" srcId="{FDEB6E8C-9D41-4819-9190-1D27948F2F02}" destId="{F459CB57-2C40-47A6-B9D3-8D7C776B950B}" srcOrd="0" destOrd="0" presId="urn:microsoft.com/office/officeart/2018/5/layout/CenteredIconLabelDescriptionList"/>
    <dgm:cxn modelId="{0DD1057D-DCCF-4225-982D-C306B479D2F2}" type="presParOf" srcId="{FDEB6E8C-9D41-4819-9190-1D27948F2F02}" destId="{1C5BB9D2-6434-45F4-B0D2-A87AA7952C1C}" srcOrd="1" destOrd="0" presId="urn:microsoft.com/office/officeart/2018/5/layout/CenteredIconLabelDescriptionList"/>
    <dgm:cxn modelId="{B149CEFF-2254-4250-A0C6-0D65B748AB4B}" type="presParOf" srcId="{FDEB6E8C-9D41-4819-9190-1D27948F2F02}" destId="{69B0A53B-BB9E-4E8E-8888-9B2DD56E10E4}" srcOrd="2" destOrd="0" presId="urn:microsoft.com/office/officeart/2018/5/layout/CenteredIconLabelDescriptionList"/>
    <dgm:cxn modelId="{A06C9A9C-70D1-469D-8EC1-05E3BE53081F}" type="presParOf" srcId="{FDEB6E8C-9D41-4819-9190-1D27948F2F02}" destId="{1630B047-2F0D-4433-A039-8F4C86406E92}" srcOrd="3" destOrd="0" presId="urn:microsoft.com/office/officeart/2018/5/layout/CenteredIconLabelDescriptionList"/>
    <dgm:cxn modelId="{C1510016-79EE-42D9-978B-079BA81808AA}" type="presParOf" srcId="{FDEB6E8C-9D41-4819-9190-1D27948F2F02}" destId="{0E9076F6-1AFB-463C-8D8E-1F9A8B427E1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F1630-3181-4725-A07A-894939D91748}">
      <dsp:nvSpPr>
        <dsp:cNvPr id="0" name=""/>
        <dsp:cNvSpPr/>
      </dsp:nvSpPr>
      <dsp:spPr>
        <a:xfrm>
          <a:off x="791789" y="0"/>
          <a:ext cx="846719" cy="818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533137-EE64-4B01-B255-695045F2E121}">
      <dsp:nvSpPr>
        <dsp:cNvPr id="0" name=""/>
        <dsp:cNvSpPr/>
      </dsp:nvSpPr>
      <dsp:spPr>
        <a:xfrm>
          <a:off x="5550" y="948724"/>
          <a:ext cx="2419197" cy="35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i="0" kern="1200" dirty="0">
              <a:solidFill>
                <a:srgbClr val="00A0CC"/>
              </a:solidFill>
              <a:latin typeface="+mj-lt"/>
            </a:rPr>
            <a:t>Everyday AI Experiences</a:t>
          </a:r>
          <a:endParaRPr lang="en-US" sz="1600" kern="1200" dirty="0">
            <a:solidFill>
              <a:srgbClr val="00A0CC"/>
            </a:solidFill>
            <a:latin typeface="+mj-lt"/>
          </a:endParaRPr>
        </a:p>
      </dsp:txBody>
      <dsp:txXfrm>
        <a:off x="5550" y="948724"/>
        <a:ext cx="2419197" cy="350804"/>
      </dsp:txXfrm>
    </dsp:sp>
    <dsp:sp modelId="{CFF3DB34-AD40-4271-AFDD-7AC0437CD487}">
      <dsp:nvSpPr>
        <dsp:cNvPr id="0" name=""/>
        <dsp:cNvSpPr/>
      </dsp:nvSpPr>
      <dsp:spPr>
        <a:xfrm>
          <a:off x="10" y="1301420"/>
          <a:ext cx="2419197" cy="177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j-lt"/>
            </a:rPr>
            <a:t>We experience AI when our email filter spam, personalized adverts,  social media platforms curate content, or our smartphones predict text as we type</a:t>
          </a:r>
          <a:endParaRPr lang="en-US" sz="1600" kern="1200" dirty="0">
            <a:latin typeface="+mj-lt"/>
          </a:endParaRPr>
        </a:p>
        <a:p>
          <a:pPr marL="0" lvl="0" indent="0" algn="ctr" defTabSz="711200">
            <a:lnSpc>
              <a:spcPct val="100000"/>
            </a:lnSpc>
            <a:spcBef>
              <a:spcPct val="0"/>
            </a:spcBef>
            <a:spcAft>
              <a:spcPct val="35000"/>
            </a:spcAft>
            <a:buNone/>
          </a:pPr>
          <a:endParaRPr lang="en-US" sz="1600" kern="1200" dirty="0">
            <a:latin typeface="+mj-lt"/>
          </a:endParaRPr>
        </a:p>
      </dsp:txBody>
      <dsp:txXfrm>
        <a:off x="10" y="1301420"/>
        <a:ext cx="2419197" cy="1771609"/>
      </dsp:txXfrm>
    </dsp:sp>
    <dsp:sp modelId="{416DB892-4466-49C0-8F23-1750F5DD1F55}">
      <dsp:nvSpPr>
        <dsp:cNvPr id="0" name=""/>
        <dsp:cNvSpPr/>
      </dsp:nvSpPr>
      <dsp:spPr>
        <a:xfrm>
          <a:off x="3634346" y="0"/>
          <a:ext cx="846719" cy="818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BBDDE-81D5-4129-8DA2-72810317945C}">
      <dsp:nvSpPr>
        <dsp:cNvPr id="0" name=""/>
        <dsp:cNvSpPr/>
      </dsp:nvSpPr>
      <dsp:spPr>
        <a:xfrm>
          <a:off x="2848107" y="948724"/>
          <a:ext cx="2419197" cy="35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i="0" kern="1200" dirty="0">
              <a:solidFill>
                <a:srgbClr val="00A0CC"/>
              </a:solidFill>
              <a:latin typeface="+mj-lt"/>
            </a:rPr>
            <a:t>AI in Healthcare</a:t>
          </a:r>
          <a:endParaRPr lang="en-US" sz="1600" kern="1200" dirty="0">
            <a:solidFill>
              <a:srgbClr val="00A0CC"/>
            </a:solidFill>
            <a:latin typeface="+mj-lt"/>
          </a:endParaRPr>
        </a:p>
      </dsp:txBody>
      <dsp:txXfrm>
        <a:off x="2848107" y="948724"/>
        <a:ext cx="2419197" cy="350804"/>
      </dsp:txXfrm>
    </dsp:sp>
    <dsp:sp modelId="{A0E00E4B-5270-4282-8D48-11BA7D76554C}">
      <dsp:nvSpPr>
        <dsp:cNvPr id="0" name=""/>
        <dsp:cNvSpPr/>
      </dsp:nvSpPr>
      <dsp:spPr>
        <a:xfrm>
          <a:off x="2848107" y="1360078"/>
          <a:ext cx="2419197" cy="177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j-lt"/>
            </a:rPr>
            <a:t>Wearable devices and health apps use AI for monitoring and providing valuable insights</a:t>
          </a:r>
          <a:endParaRPr lang="en-US" sz="1600" kern="1200" dirty="0">
            <a:latin typeface="+mj-lt"/>
          </a:endParaRPr>
        </a:p>
      </dsp:txBody>
      <dsp:txXfrm>
        <a:off x="2848107" y="1360078"/>
        <a:ext cx="2419197" cy="1771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BF85-E0B0-4A72-B77E-BFDFC2D021D3}">
      <dsp:nvSpPr>
        <dsp:cNvPr id="0" name=""/>
        <dsp:cNvSpPr/>
      </dsp:nvSpPr>
      <dsp:spPr>
        <a:xfrm>
          <a:off x="791789" y="4339"/>
          <a:ext cx="846719" cy="846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8811F-B26F-421E-9694-AFA8B022A76C}">
      <dsp:nvSpPr>
        <dsp:cNvPr id="0" name=""/>
        <dsp:cNvSpPr/>
      </dsp:nvSpPr>
      <dsp:spPr>
        <a:xfrm>
          <a:off x="5550" y="963083"/>
          <a:ext cx="2419197" cy="45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b="1" i="0" kern="1200" dirty="0">
              <a:solidFill>
                <a:srgbClr val="00A0CC"/>
              </a:solidFill>
              <a:latin typeface="+mj-lt"/>
            </a:rPr>
            <a:t>E-commerce and Personalization</a:t>
          </a:r>
          <a:endParaRPr lang="en-US" sz="1600" kern="1200" dirty="0">
            <a:solidFill>
              <a:srgbClr val="00A0CC"/>
            </a:solidFill>
            <a:latin typeface="+mj-lt"/>
          </a:endParaRPr>
        </a:p>
      </dsp:txBody>
      <dsp:txXfrm>
        <a:off x="5550" y="963083"/>
        <a:ext cx="2419197" cy="453599"/>
      </dsp:txXfrm>
    </dsp:sp>
    <dsp:sp modelId="{C9DD61CB-8535-40ED-AE27-C84C9FA7E5C3}">
      <dsp:nvSpPr>
        <dsp:cNvPr id="0" name=""/>
        <dsp:cNvSpPr/>
      </dsp:nvSpPr>
      <dsp:spPr>
        <a:xfrm>
          <a:off x="0" y="1473126"/>
          <a:ext cx="2419197" cy="114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latin typeface="+mj-lt"/>
            </a:rPr>
            <a:t>AI algorithms analyze past behavior to predict future preferences, making recommendations more accurate</a:t>
          </a:r>
          <a:endParaRPr lang="en-US" sz="1600" kern="1200" dirty="0">
            <a:latin typeface="+mj-lt"/>
          </a:endParaRPr>
        </a:p>
      </dsp:txBody>
      <dsp:txXfrm>
        <a:off x="0" y="1473126"/>
        <a:ext cx="2419197" cy="1140778"/>
      </dsp:txXfrm>
    </dsp:sp>
    <dsp:sp modelId="{858A2A48-45DF-4D75-8061-9B5E6FB2F80C}">
      <dsp:nvSpPr>
        <dsp:cNvPr id="0" name=""/>
        <dsp:cNvSpPr/>
      </dsp:nvSpPr>
      <dsp:spPr>
        <a:xfrm>
          <a:off x="3634346" y="4339"/>
          <a:ext cx="846719" cy="846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F67F1-0579-4909-B807-7C0D23F90701}">
      <dsp:nvSpPr>
        <dsp:cNvPr id="0" name=""/>
        <dsp:cNvSpPr/>
      </dsp:nvSpPr>
      <dsp:spPr>
        <a:xfrm>
          <a:off x="2848107" y="963083"/>
          <a:ext cx="2419197" cy="45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b="1" i="0" kern="1200" dirty="0">
              <a:solidFill>
                <a:srgbClr val="00A0CC"/>
              </a:solidFill>
              <a:latin typeface="+mj-lt"/>
            </a:rPr>
            <a:t>Transportation and Navigation</a:t>
          </a:r>
          <a:endParaRPr lang="en-US" sz="1600" kern="1200" dirty="0">
            <a:solidFill>
              <a:srgbClr val="00A0CC"/>
            </a:solidFill>
            <a:latin typeface="+mj-lt"/>
          </a:endParaRPr>
        </a:p>
      </dsp:txBody>
      <dsp:txXfrm>
        <a:off x="2848107" y="963083"/>
        <a:ext cx="2419197" cy="453599"/>
      </dsp:txXfrm>
    </dsp:sp>
    <dsp:sp modelId="{B42CC536-8FB3-40AA-BF53-269502BAAD79}">
      <dsp:nvSpPr>
        <dsp:cNvPr id="0" name=""/>
        <dsp:cNvSpPr/>
      </dsp:nvSpPr>
      <dsp:spPr>
        <a:xfrm>
          <a:off x="2803086" y="1473126"/>
          <a:ext cx="2419197" cy="114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latin typeface="+mj-lt"/>
            </a:rPr>
            <a:t>Autonomous vehicles and AI-driven navigation apps optimize travel routes and enhance safety on the roads</a:t>
          </a:r>
          <a:endParaRPr lang="en-US" sz="1600" kern="1200" dirty="0">
            <a:latin typeface="+mj-lt"/>
          </a:endParaRPr>
        </a:p>
      </dsp:txBody>
      <dsp:txXfrm>
        <a:off x="2803086" y="1473126"/>
        <a:ext cx="2419197" cy="1140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CD196-6128-4FBD-A596-EEEFB8C2E8FC}">
      <dsp:nvSpPr>
        <dsp:cNvPr id="0" name=""/>
        <dsp:cNvSpPr/>
      </dsp:nvSpPr>
      <dsp:spPr>
        <a:xfrm>
          <a:off x="608194" y="279508"/>
          <a:ext cx="647577" cy="647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0D350-24BD-4DEC-8D82-3E8438587E99}">
      <dsp:nvSpPr>
        <dsp:cNvPr id="0" name=""/>
        <dsp:cNvSpPr/>
      </dsp:nvSpPr>
      <dsp:spPr>
        <a:xfrm>
          <a:off x="6871" y="1060884"/>
          <a:ext cx="1850222" cy="43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dirty="0">
              <a:solidFill>
                <a:srgbClr val="00A0CC"/>
              </a:solidFill>
              <a:latin typeface="+mj-lt"/>
            </a:rPr>
            <a:t>Personalized and adaptive Learning</a:t>
          </a:r>
          <a:endParaRPr lang="en-US" sz="1400" kern="1200" dirty="0">
            <a:solidFill>
              <a:srgbClr val="00A0CC"/>
            </a:solidFill>
            <a:latin typeface="+mj-lt"/>
          </a:endParaRPr>
        </a:p>
      </dsp:txBody>
      <dsp:txXfrm>
        <a:off x="6871" y="1060884"/>
        <a:ext cx="1850222" cy="434069"/>
      </dsp:txXfrm>
    </dsp:sp>
    <dsp:sp modelId="{A2D33E3D-E5B7-4A06-BEF5-7F7DD7694F9A}">
      <dsp:nvSpPr>
        <dsp:cNvPr id="0" name=""/>
        <dsp:cNvSpPr/>
      </dsp:nvSpPr>
      <dsp:spPr>
        <a:xfrm>
          <a:off x="6871" y="1557186"/>
          <a:ext cx="1850222" cy="183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mj-lt"/>
            </a:rPr>
            <a:t>AI brings personalized learning paths, adjusting content content and pace to individual learning needs, enabling more </a:t>
          </a:r>
          <a:r>
            <a:rPr lang="en-US" sz="1400" b="1" i="0" kern="1200" dirty="0">
              <a:latin typeface="+mj-lt"/>
            </a:rPr>
            <a:t>effective skills development</a:t>
          </a:r>
        </a:p>
        <a:p>
          <a:pPr marL="0" lvl="0" indent="0" algn="ctr" defTabSz="622300">
            <a:lnSpc>
              <a:spcPct val="100000"/>
            </a:lnSpc>
            <a:spcBef>
              <a:spcPct val="0"/>
            </a:spcBef>
            <a:spcAft>
              <a:spcPct val="35000"/>
            </a:spcAft>
            <a:buNone/>
          </a:pPr>
          <a:endParaRPr lang="en-US" sz="1400" kern="1200" dirty="0">
            <a:latin typeface="+mj-lt"/>
          </a:endParaRPr>
        </a:p>
      </dsp:txBody>
      <dsp:txXfrm>
        <a:off x="6871" y="1557186"/>
        <a:ext cx="1850222" cy="1833921"/>
      </dsp:txXfrm>
    </dsp:sp>
    <dsp:sp modelId="{99ECEF59-F0F1-42AC-A891-D82E7AB438DA}">
      <dsp:nvSpPr>
        <dsp:cNvPr id="0" name=""/>
        <dsp:cNvSpPr/>
      </dsp:nvSpPr>
      <dsp:spPr>
        <a:xfrm>
          <a:off x="2782205" y="279508"/>
          <a:ext cx="647577" cy="647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58018-0B7B-4F67-9769-DFC1B28CD4C9}">
      <dsp:nvSpPr>
        <dsp:cNvPr id="0" name=""/>
        <dsp:cNvSpPr/>
      </dsp:nvSpPr>
      <dsp:spPr>
        <a:xfrm>
          <a:off x="2180883" y="1060884"/>
          <a:ext cx="1850222" cy="43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dirty="0">
              <a:solidFill>
                <a:srgbClr val="00A0CC"/>
              </a:solidFill>
              <a:latin typeface="+mj-lt"/>
            </a:rPr>
            <a:t>Career Exploration</a:t>
          </a:r>
          <a:endParaRPr lang="en-US" sz="1400" kern="1200" dirty="0">
            <a:solidFill>
              <a:srgbClr val="00A0CC"/>
            </a:solidFill>
            <a:latin typeface="+mj-lt"/>
          </a:endParaRPr>
        </a:p>
      </dsp:txBody>
      <dsp:txXfrm>
        <a:off x="2180883" y="1060884"/>
        <a:ext cx="1850222" cy="434069"/>
      </dsp:txXfrm>
    </dsp:sp>
    <dsp:sp modelId="{AD1EBAE2-22F4-452A-B6AA-85B4C3248130}">
      <dsp:nvSpPr>
        <dsp:cNvPr id="0" name=""/>
        <dsp:cNvSpPr/>
      </dsp:nvSpPr>
      <dsp:spPr>
        <a:xfrm>
          <a:off x="2180883" y="1557186"/>
          <a:ext cx="1850222" cy="183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mj-lt"/>
            </a:rPr>
            <a:t>AI-driven tools provide valuable insights into potential career paths, helping young individuals </a:t>
          </a:r>
          <a:r>
            <a:rPr lang="en-US" sz="1400" b="1" i="0" kern="1200" dirty="0">
              <a:latin typeface="+mj-lt"/>
            </a:rPr>
            <a:t>make informed decisions about their future</a:t>
          </a:r>
          <a:endParaRPr lang="en-US" sz="1400" b="1" kern="1200" dirty="0">
            <a:latin typeface="+mj-lt"/>
          </a:endParaRPr>
        </a:p>
      </dsp:txBody>
      <dsp:txXfrm>
        <a:off x="2180883" y="1557186"/>
        <a:ext cx="1850222" cy="1833921"/>
      </dsp:txXfrm>
    </dsp:sp>
    <dsp:sp modelId="{942D5160-5C33-471B-AF23-5D07F53CC29F}">
      <dsp:nvSpPr>
        <dsp:cNvPr id="0" name=""/>
        <dsp:cNvSpPr/>
      </dsp:nvSpPr>
      <dsp:spPr>
        <a:xfrm>
          <a:off x="4956217" y="279508"/>
          <a:ext cx="647577" cy="6475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89134-B11A-472E-AD35-F7C9FA47FFFE}">
      <dsp:nvSpPr>
        <dsp:cNvPr id="0" name=""/>
        <dsp:cNvSpPr/>
      </dsp:nvSpPr>
      <dsp:spPr>
        <a:xfrm>
          <a:off x="4354895" y="1060884"/>
          <a:ext cx="1850222" cy="43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dirty="0">
              <a:solidFill>
                <a:srgbClr val="00A0CC"/>
              </a:solidFill>
              <a:latin typeface="+mj-lt"/>
            </a:rPr>
            <a:t>Creative Expression</a:t>
          </a:r>
          <a:endParaRPr lang="en-US" sz="1400" kern="1200" dirty="0">
            <a:solidFill>
              <a:srgbClr val="00A0CC"/>
            </a:solidFill>
            <a:latin typeface="+mj-lt"/>
          </a:endParaRPr>
        </a:p>
      </dsp:txBody>
      <dsp:txXfrm>
        <a:off x="4354895" y="1060884"/>
        <a:ext cx="1850222" cy="434069"/>
      </dsp:txXfrm>
    </dsp:sp>
    <dsp:sp modelId="{358776F7-8FA8-414B-A8E8-67322A00D931}">
      <dsp:nvSpPr>
        <dsp:cNvPr id="0" name=""/>
        <dsp:cNvSpPr/>
      </dsp:nvSpPr>
      <dsp:spPr>
        <a:xfrm>
          <a:off x="4354895" y="1557186"/>
          <a:ext cx="1850222" cy="183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mj-lt"/>
            </a:rPr>
            <a:t>AI tools enhance creative expression, allowing youth to explore artistic endeavors</a:t>
          </a:r>
          <a:endParaRPr lang="en-US" sz="1400" kern="1200" dirty="0">
            <a:latin typeface="+mj-lt"/>
          </a:endParaRPr>
        </a:p>
      </dsp:txBody>
      <dsp:txXfrm>
        <a:off x="4354895" y="1557186"/>
        <a:ext cx="1850222" cy="1833921"/>
      </dsp:txXfrm>
    </dsp:sp>
    <dsp:sp modelId="{71514C9E-E533-41D3-A863-44BD97CFD72D}">
      <dsp:nvSpPr>
        <dsp:cNvPr id="0" name=""/>
        <dsp:cNvSpPr/>
      </dsp:nvSpPr>
      <dsp:spPr>
        <a:xfrm>
          <a:off x="7130229" y="279508"/>
          <a:ext cx="647577" cy="6475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9FE37-B911-4111-8070-10B36228B420}">
      <dsp:nvSpPr>
        <dsp:cNvPr id="0" name=""/>
        <dsp:cNvSpPr/>
      </dsp:nvSpPr>
      <dsp:spPr>
        <a:xfrm>
          <a:off x="6528906" y="1060884"/>
          <a:ext cx="1850222" cy="43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dirty="0">
              <a:solidFill>
                <a:srgbClr val="00A0CC"/>
              </a:solidFill>
              <a:latin typeface="+mj-lt"/>
            </a:rPr>
            <a:t>Targeting Resources</a:t>
          </a:r>
          <a:endParaRPr lang="en-US" sz="1400" kern="1200" dirty="0">
            <a:solidFill>
              <a:srgbClr val="00A0CC"/>
            </a:solidFill>
            <a:latin typeface="+mj-lt"/>
          </a:endParaRPr>
        </a:p>
      </dsp:txBody>
      <dsp:txXfrm>
        <a:off x="6528906" y="1060884"/>
        <a:ext cx="1850222" cy="434069"/>
      </dsp:txXfrm>
    </dsp:sp>
    <dsp:sp modelId="{EB1D152B-5C58-4D25-A7F3-2ADBDE863F63}">
      <dsp:nvSpPr>
        <dsp:cNvPr id="0" name=""/>
        <dsp:cNvSpPr/>
      </dsp:nvSpPr>
      <dsp:spPr>
        <a:xfrm>
          <a:off x="6528906" y="1557186"/>
          <a:ext cx="1850222" cy="183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mj-lt"/>
            </a:rPr>
            <a:t>From personalized job matching, virtual career coaching, automated mentorship. AI enables targeted support by analyzing data </a:t>
          </a:r>
          <a:r>
            <a:rPr lang="en-US" sz="1400" b="1" i="0" kern="1200" dirty="0">
              <a:latin typeface="+mj-lt"/>
            </a:rPr>
            <a:t>to identify specific needs within youth programs</a:t>
          </a:r>
          <a:endParaRPr lang="en-US" sz="1400" b="1" kern="1200" dirty="0">
            <a:latin typeface="+mj-lt"/>
          </a:endParaRPr>
        </a:p>
      </dsp:txBody>
      <dsp:txXfrm>
        <a:off x="6528906" y="1557186"/>
        <a:ext cx="1850222" cy="1833921"/>
      </dsp:txXfrm>
    </dsp:sp>
    <dsp:sp modelId="{F459CB57-2C40-47A6-B9D3-8D7C776B950B}">
      <dsp:nvSpPr>
        <dsp:cNvPr id="0" name=""/>
        <dsp:cNvSpPr/>
      </dsp:nvSpPr>
      <dsp:spPr>
        <a:xfrm>
          <a:off x="9531716" y="228655"/>
          <a:ext cx="647577" cy="6475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0A53B-BB9E-4E8E-8888-9B2DD56E10E4}">
      <dsp:nvSpPr>
        <dsp:cNvPr id="0" name=""/>
        <dsp:cNvSpPr/>
      </dsp:nvSpPr>
      <dsp:spPr>
        <a:xfrm>
          <a:off x="8930393" y="1010031"/>
          <a:ext cx="1850222" cy="43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i="0" kern="1200" dirty="0">
              <a:solidFill>
                <a:srgbClr val="00A0CC"/>
              </a:solidFill>
              <a:latin typeface="+mj-lt"/>
            </a:rPr>
            <a:t>Data Analysis for Program Optimization</a:t>
          </a:r>
          <a:endParaRPr lang="en-US" sz="1400" kern="1200" dirty="0">
            <a:solidFill>
              <a:srgbClr val="00A0CC"/>
            </a:solidFill>
            <a:latin typeface="+mj-lt"/>
          </a:endParaRPr>
        </a:p>
      </dsp:txBody>
      <dsp:txXfrm>
        <a:off x="8930393" y="1010031"/>
        <a:ext cx="1850222" cy="434069"/>
      </dsp:txXfrm>
    </dsp:sp>
    <dsp:sp modelId="{0E9076F6-1AFB-463C-8D8E-1F9A8B427E10}">
      <dsp:nvSpPr>
        <dsp:cNvPr id="0" name=""/>
        <dsp:cNvSpPr/>
      </dsp:nvSpPr>
      <dsp:spPr>
        <a:xfrm>
          <a:off x="8702918" y="1503031"/>
          <a:ext cx="2305173" cy="203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mj-lt"/>
            </a:rPr>
            <a:t>Implementers can leverage AI for data analysis, machine learning to predict skill gaps and future labor demands and NLP can automate the review and scoring of job applications, </a:t>
          </a:r>
          <a:r>
            <a:rPr lang="en-US" sz="1400" b="1" i="0" kern="1200" dirty="0">
              <a:latin typeface="+mj-lt"/>
            </a:rPr>
            <a:t>optimizing program effectiveness, prediction &amp; identifying areas for improvement</a:t>
          </a:r>
          <a:endParaRPr lang="en-US" sz="1400" b="1" kern="1200" dirty="0">
            <a:latin typeface="+mj-lt"/>
          </a:endParaRPr>
        </a:p>
      </dsp:txBody>
      <dsp:txXfrm>
        <a:off x="8702918" y="1503031"/>
        <a:ext cx="2305173" cy="203733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2E523-F588-4006-8F31-AA49A49089F3}" type="datetimeFigureOut">
              <a:rPr lang="en-US" smtClean="0"/>
              <a:t>5/31/24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F8FE-4C43-4472-A05D-A2408BB077BB}" type="slidenum">
              <a:rPr lang="en-US" smtClean="0"/>
              <a:t>‹#›</a:t>
            </a:fld>
            <a:endParaRPr lang="en-US" dirty="0"/>
          </a:p>
        </p:txBody>
      </p:sp>
    </p:spTree>
    <p:extLst>
      <p:ext uri="{BB962C8B-B14F-4D97-AF65-F5344CB8AC3E}">
        <p14:creationId xmlns:p14="http://schemas.microsoft.com/office/powerpoint/2010/main" val="123776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5F8FE-4C43-4472-A05D-A2408BB077BB}" type="slidenum">
              <a:rPr lang="en-US" smtClean="0"/>
              <a:t>20</a:t>
            </a:fld>
            <a:endParaRPr lang="en-US"/>
          </a:p>
        </p:txBody>
      </p:sp>
    </p:spTree>
    <p:extLst>
      <p:ext uri="{BB962C8B-B14F-4D97-AF65-F5344CB8AC3E}">
        <p14:creationId xmlns:p14="http://schemas.microsoft.com/office/powerpoint/2010/main" val="257867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 latinLnBrk="0" hangingPunct="1">
              <a:spcBef>
                <a:spcPts val="0"/>
              </a:spcBef>
              <a:spcAft>
                <a:spcPts val="0"/>
              </a:spcAft>
            </a:pPr>
            <a:r>
              <a:rPr lang="en-GB" sz="1200" b="1" i="0" u="none" strike="noStrike" kern="1200" dirty="0">
                <a:solidFill>
                  <a:srgbClr val="FFFFFF"/>
                </a:solidFill>
                <a:effectLst/>
                <a:highlight>
                  <a:srgbClr val="00A0CC"/>
                </a:highlight>
                <a:latin typeface="Calibri" panose="020F0502020204030204" pitchFamily="34" charset="0"/>
              </a:rPr>
              <a:t>Community</a:t>
            </a:r>
            <a:endParaRPr lang="en-KE" sz="1200" b="0" i="0" u="none" strike="noStrike" dirty="0">
              <a:effectLst/>
              <a:highlight>
                <a:srgbClr val="00A0CC"/>
              </a:highlight>
              <a:latin typeface="Arial" panose="020B0604020202020204" pitchFamily="34" charset="0"/>
            </a:endParaRPr>
          </a:p>
          <a:p>
            <a:pPr marL="0" algn="l" rtl="0" eaLnBrk="1" fontAlgn="b" latinLnBrk="0" hangingPunct="1">
              <a:spcBef>
                <a:spcPts val="0"/>
              </a:spcBef>
              <a:spcAft>
                <a:spcPts val="0"/>
              </a:spcAft>
            </a:pPr>
            <a:r>
              <a:rPr lang="en-GB" sz="1200" b="1" i="0" u="none" strike="noStrike" kern="1200" dirty="0">
                <a:solidFill>
                  <a:srgbClr val="FFFFFF"/>
                </a:solidFill>
                <a:effectLst/>
                <a:highlight>
                  <a:srgbClr val="00A0CC"/>
                </a:highlight>
                <a:latin typeface="Calibri" panose="020F0502020204030204" pitchFamily="34" charset="0"/>
              </a:rPr>
              <a:t>AI use-cases currently implemented by community</a:t>
            </a:r>
            <a:endParaRPr lang="en-KE" sz="1200" b="0" i="0" u="none" strike="noStrike" dirty="0">
              <a:effectLst/>
              <a:highlight>
                <a:srgbClr val="00A0CC"/>
              </a:highligh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Barranquilla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No</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Bogota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Support activities - chat bots, knowledge base</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Mexico City</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Support activities - chat bots, knowledge base</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Mexico City</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Creative tools (e.g., AI-assisted content creation, translation or any creative works creation)</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Mexico City</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Educational tools (e.g., AI-powered tutoring systems, personalised learning)</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Mombasa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Educational tools (e.g., AI-powered tutoring systems, personalised learning)</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Mombasa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Career exploration tools (e.g., AI-powered career matching)</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Mombasa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Creative tools (e.g., AI-assisted content creation, translation or any creative works creation)</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Pune</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Support activities - chat bots, knowledge base</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Pune</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We are in process of introducing chat bot, knowledge base for upcoming activities for youth empowerment</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Raichur</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Educational tools (e.g., AI-powered tutoring systems, personalised learning)</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Raichur</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Support activities - chat bots, knowledge base</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Raichur</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Career exploration tools (e.g., AI-powered career matching)</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Raichur</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We are setting up an AI enabled training centre in the Raichur youth hub</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Ramgarh</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No</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São Paulo</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Support activities - chat bots, knowledge base</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Tanga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Creative tools (e.g., AI-assisted content creation, translation or any creative works creation)</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Tanga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AI in our internal programming - Machine learning for data analytics</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Tanga</a:t>
            </a:r>
            <a:endParaRPr lang="en-KE"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200" b="0" i="0" u="none" strike="noStrike" kern="1200" dirty="0">
                <a:solidFill>
                  <a:srgbClr val="060A28"/>
                </a:solidFill>
                <a:effectLst/>
                <a:latin typeface="Calibri" panose="020F0502020204030204" pitchFamily="34" charset="0"/>
              </a:rPr>
              <a:t>Support activities - chat bots, knowledge base</a:t>
            </a:r>
            <a:endParaRPr lang="en-KE"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375F8FE-4C43-4472-A05D-A2408BB077BB}" type="slidenum">
              <a:rPr lang="en-US" smtClean="0"/>
              <a:t>21</a:t>
            </a:fld>
            <a:endParaRPr lang="en-US" dirty="0"/>
          </a:p>
        </p:txBody>
      </p:sp>
    </p:spTree>
    <p:extLst>
      <p:ext uri="{BB962C8B-B14F-4D97-AF65-F5344CB8AC3E}">
        <p14:creationId xmlns:p14="http://schemas.microsoft.com/office/powerpoint/2010/main" val="39028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5F8FE-4C43-4472-A05D-A2408BB077BB}" type="slidenum">
              <a:rPr lang="en-US" smtClean="0"/>
              <a:t>28</a:t>
            </a:fld>
            <a:endParaRPr lang="en-US" dirty="0"/>
          </a:p>
        </p:txBody>
      </p:sp>
    </p:spTree>
    <p:extLst>
      <p:ext uri="{BB962C8B-B14F-4D97-AF65-F5344CB8AC3E}">
        <p14:creationId xmlns:p14="http://schemas.microsoft.com/office/powerpoint/2010/main" val="25937554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lor 01">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Google Shape;646;p126">
            <a:extLst>
              <a:ext uri="{FF2B5EF4-FFF2-40B4-BE49-F238E27FC236}">
                <a16:creationId xmlns:a16="http://schemas.microsoft.com/office/drawing/2014/main" id="{CFAF3C29-FBE9-634A-A320-31A713387A29}"/>
              </a:ext>
            </a:extLst>
          </p:cNvPr>
          <p:cNvPicPr preferRelativeResize="0"/>
          <p:nvPr userDrawn="1"/>
        </p:nvPicPr>
        <p:blipFill>
          <a:blip r:embed="rId2" cstate="screen">
            <a:extLst>
              <a:ext uri="{28A0092B-C50C-407E-A947-70E740481C1C}">
                <a14:useLocalDpi xmlns:a14="http://schemas.microsoft.com/office/drawing/2010/main"/>
              </a:ext>
            </a:extLst>
          </a:blip>
          <a:stretch>
            <a:fillRect/>
          </a:stretch>
        </p:blipFill>
        <p:spPr>
          <a:xfrm>
            <a:off x="4423492" y="756915"/>
            <a:ext cx="3345016" cy="1217585"/>
          </a:xfrm>
          <a:prstGeom prst="rect">
            <a:avLst/>
          </a:prstGeom>
          <a:noFill/>
          <a:ln>
            <a:noFill/>
          </a:ln>
        </p:spPr>
      </p:pic>
      <p:sp>
        <p:nvSpPr>
          <p:cNvPr id="14" name="Title 12">
            <a:extLst>
              <a:ext uri="{FF2B5EF4-FFF2-40B4-BE49-F238E27FC236}">
                <a16:creationId xmlns:a16="http://schemas.microsoft.com/office/drawing/2014/main" id="{2B58DDAB-370D-7944-A6BD-13B8D8281428}"/>
              </a:ext>
            </a:extLst>
          </p:cNvPr>
          <p:cNvSpPr>
            <a:spLocks noGrp="1"/>
          </p:cNvSpPr>
          <p:nvPr>
            <p:ph type="title" hasCustomPrompt="1"/>
          </p:nvPr>
        </p:nvSpPr>
        <p:spPr>
          <a:xfrm>
            <a:off x="1020445" y="3064404"/>
            <a:ext cx="10151110" cy="1325563"/>
          </a:xfrm>
          <a:prstGeom prst="rect">
            <a:avLst/>
          </a:prstGeom>
        </p:spPr>
        <p:txBody>
          <a:bodyPr/>
          <a:lstStyle>
            <a:lvl1pPr marL="0" marR="0" indent="0" algn="ctr" defTabSz="914400" rtl="0" eaLnBrk="1" fontAlgn="auto" latinLnBrk="0" hangingPunct="1">
              <a:lnSpc>
                <a:spcPct val="80000"/>
              </a:lnSpc>
              <a:spcBef>
                <a:spcPct val="0"/>
              </a:spcBef>
              <a:spcAft>
                <a:spcPts val="0"/>
              </a:spcAft>
              <a:buClrTx/>
              <a:buSzTx/>
              <a:buFontTx/>
              <a:buNone/>
              <a:tabLst/>
              <a:defRPr lang="en-US" sz="3200" b="1" i="0" dirty="0">
                <a:solidFill>
                  <a:schemeClr val="tx1"/>
                </a:solidFill>
                <a:latin typeface="Arial" panose="020B0604020202020204" pitchFamily="34" charset="0"/>
                <a:cs typeface="Arial" panose="020B0604020202020204" pitchFamily="34" charset="0"/>
              </a:defRPr>
            </a:lvl1pPr>
          </a:lstStyle>
          <a:p>
            <a:r>
              <a:rPr lang="en-US" dirty="0"/>
              <a:t>MAIN TITLE</a:t>
            </a:r>
            <a:br>
              <a:rPr lang="en-US" dirty="0"/>
            </a:br>
            <a:r>
              <a:rPr lang="en-US" dirty="0"/>
              <a:t>GOES HERE</a:t>
            </a:r>
          </a:p>
        </p:txBody>
      </p:sp>
      <p:sp>
        <p:nvSpPr>
          <p:cNvPr id="16" name="Text Placeholder 18">
            <a:extLst>
              <a:ext uri="{FF2B5EF4-FFF2-40B4-BE49-F238E27FC236}">
                <a16:creationId xmlns:a16="http://schemas.microsoft.com/office/drawing/2014/main" id="{673FAA6A-02E3-0440-BBF1-83000E398535}"/>
              </a:ext>
            </a:extLst>
          </p:cNvPr>
          <p:cNvSpPr>
            <a:spLocks noGrp="1"/>
          </p:cNvSpPr>
          <p:nvPr>
            <p:ph type="body" sz="quarter" idx="10" hasCustomPrompt="1"/>
          </p:nvPr>
        </p:nvSpPr>
        <p:spPr>
          <a:xfrm>
            <a:off x="1020445" y="2743663"/>
            <a:ext cx="10151110" cy="32074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a:solidFill>
                  <a:schemeClr val="accent1"/>
                </a:solidFill>
                <a:latin typeface="Arial Black" panose="020B0604020202020204" pitchFamily="34" charset="0"/>
                <a:cs typeface="Arial Black" panose="020B0604020202020204" pitchFamily="34" charset="0"/>
              </a:defRPr>
            </a:lvl1pPr>
          </a:lstStyle>
          <a:p>
            <a:pPr lvl="0"/>
            <a:r>
              <a:rPr lang="en-US" dirty="0"/>
              <a:t>THE SUBTITLE:</a:t>
            </a:r>
          </a:p>
          <a:p>
            <a:pPr lvl="0"/>
            <a:endParaRPr lang="en-US" dirty="0"/>
          </a:p>
        </p:txBody>
      </p:sp>
      <p:sp>
        <p:nvSpPr>
          <p:cNvPr id="19" name="Rectangle 18">
            <a:extLst>
              <a:ext uri="{FF2B5EF4-FFF2-40B4-BE49-F238E27FC236}">
                <a16:creationId xmlns:a16="http://schemas.microsoft.com/office/drawing/2014/main" id="{17117041-B4AB-4CFA-B596-4C4AF7BA803F}"/>
              </a:ext>
            </a:extLst>
          </p:cNvPr>
          <p:cNvSpPr/>
          <p:nvPr userDrawn="1"/>
        </p:nvSpPr>
        <p:spPr>
          <a:xfrm>
            <a:off x="0" y="5907024"/>
            <a:ext cx="12192000" cy="95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3DC53FF-57E9-439A-8710-0C3807EC88E1}"/>
              </a:ext>
            </a:extLst>
          </p:cNvPr>
          <p:cNvCxnSpPr/>
          <p:nvPr userDrawn="1"/>
        </p:nvCxnSpPr>
        <p:spPr>
          <a:xfrm>
            <a:off x="0" y="5892110"/>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 descr="Prudential Financial logo and symbol, meaning, history, PNG">
            <a:extLst>
              <a:ext uri="{FF2B5EF4-FFF2-40B4-BE49-F238E27FC236}">
                <a16:creationId xmlns:a16="http://schemas.microsoft.com/office/drawing/2014/main" id="{568A8C99-F0A2-4485-AF29-20D1C6F8B6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808" y="6101085"/>
            <a:ext cx="926800" cy="5213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ile:Accenture.svg - Wikipedia">
            <a:extLst>
              <a:ext uri="{FF2B5EF4-FFF2-40B4-BE49-F238E27FC236}">
                <a16:creationId xmlns:a16="http://schemas.microsoft.com/office/drawing/2014/main" id="{397F6246-0BCF-43D4-B758-8A6D8E8544C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08620" y="6216639"/>
            <a:ext cx="926018" cy="2441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ome - Vitol Foundation">
            <a:extLst>
              <a:ext uri="{FF2B5EF4-FFF2-40B4-BE49-F238E27FC236}">
                <a16:creationId xmlns:a16="http://schemas.microsoft.com/office/drawing/2014/main" id="{7688AA23-A596-4A7A-9BFD-CBC956AE9D6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98068" y="6329007"/>
            <a:ext cx="1358098" cy="1589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Western Union Foundation Announces New Partnerships to Advance Vaccine  Education &amp; Workforce Training in Q1/2021 | Business Wire">
            <a:extLst>
              <a:ext uri="{FF2B5EF4-FFF2-40B4-BE49-F238E27FC236}">
                <a16:creationId xmlns:a16="http://schemas.microsoft.com/office/drawing/2014/main" id="{A4A84665-3731-4C18-92DD-2BAFD4DD9CE3}"/>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2187" t="38524" r="1974" b="38057"/>
          <a:stretch/>
        </p:blipFill>
        <p:spPr bwMode="auto">
          <a:xfrm>
            <a:off x="7461421" y="6303901"/>
            <a:ext cx="1711437" cy="218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Fondation Botnar - Wikipedia">
            <a:extLst>
              <a:ext uri="{FF2B5EF4-FFF2-40B4-BE49-F238E27FC236}">
                <a16:creationId xmlns:a16="http://schemas.microsoft.com/office/drawing/2014/main" id="{B92FF6C3-3A5A-461F-B08F-17FD5EECFF1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14422" y="6216639"/>
            <a:ext cx="862892" cy="2902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Conrad N. Hilton Foundation - Wikipedia">
            <a:extLst>
              <a:ext uri="{FF2B5EF4-FFF2-40B4-BE49-F238E27FC236}">
                <a16:creationId xmlns:a16="http://schemas.microsoft.com/office/drawing/2014/main" id="{50B67225-3052-41CF-A7D1-9934679627B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307716" y="6137798"/>
            <a:ext cx="512196" cy="5547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atholic Relief Services (CRS) | CHS Alliance">
            <a:extLst>
              <a:ext uri="{FF2B5EF4-FFF2-40B4-BE49-F238E27FC236}">
                <a16:creationId xmlns:a16="http://schemas.microsoft.com/office/drawing/2014/main" id="{1B03C7A2-F911-43FD-B662-72FD5EF02C4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481884" y="6126037"/>
            <a:ext cx="799509" cy="4549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8F24E727-5F05-43C8-87AB-86241D5B752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53543" y="6153836"/>
            <a:ext cx="852463" cy="480533"/>
          </a:xfrm>
          <a:prstGeom prst="rect">
            <a:avLst/>
          </a:prstGeom>
        </p:spPr>
      </p:pic>
      <p:pic>
        <p:nvPicPr>
          <p:cNvPr id="29" name="Picture 16" descr="File:W.K. Kellogg Foundation logo.png - Wikipedia">
            <a:extLst>
              <a:ext uri="{FF2B5EF4-FFF2-40B4-BE49-F238E27FC236}">
                <a16:creationId xmlns:a16="http://schemas.microsoft.com/office/drawing/2014/main" id="{C9AE5FF5-C128-416D-9E56-C2DA48178FB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353581" y="6140050"/>
            <a:ext cx="1156706" cy="4943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Brand Guidelines and Logos | IREX">
            <a:extLst>
              <a:ext uri="{FF2B5EF4-FFF2-40B4-BE49-F238E27FC236}">
                <a16:creationId xmlns:a16="http://schemas.microsoft.com/office/drawing/2014/main" id="{13E587BE-B387-4CEE-839B-4FBC27491560}"/>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89208" y="6140050"/>
            <a:ext cx="1156706" cy="57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971282"/>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Color 01">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4B9BE5-CA84-406A-9B60-1F66687FB7D4}"/>
              </a:ext>
            </a:extLst>
          </p:cNvPr>
          <p:cNvSpPr/>
          <p:nvPr userDrawn="1"/>
        </p:nvSpPr>
        <p:spPr>
          <a:xfrm>
            <a:off x="0" y="5907024"/>
            <a:ext cx="12192000" cy="95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oogle Shape;646;p126">
            <a:extLst>
              <a:ext uri="{FF2B5EF4-FFF2-40B4-BE49-F238E27FC236}">
                <a16:creationId xmlns:a16="http://schemas.microsoft.com/office/drawing/2014/main" id="{CFAF3C29-FBE9-634A-A320-31A713387A29}"/>
              </a:ext>
            </a:extLst>
          </p:cNvPr>
          <p:cNvPicPr preferRelativeResize="0"/>
          <p:nvPr userDrawn="1"/>
        </p:nvPicPr>
        <p:blipFill>
          <a:blip r:embed="rId2" cstate="screen">
            <a:extLst>
              <a:ext uri="{28A0092B-C50C-407E-A947-70E740481C1C}">
                <a14:useLocalDpi xmlns:a14="http://schemas.microsoft.com/office/drawing/2010/main"/>
              </a:ext>
            </a:extLst>
          </a:blip>
          <a:stretch>
            <a:fillRect/>
          </a:stretch>
        </p:blipFill>
        <p:spPr>
          <a:xfrm>
            <a:off x="4423492" y="756915"/>
            <a:ext cx="3345016" cy="1217585"/>
          </a:xfrm>
          <a:prstGeom prst="rect">
            <a:avLst/>
          </a:prstGeom>
          <a:noFill/>
          <a:ln>
            <a:noFill/>
          </a:ln>
        </p:spPr>
      </p:pic>
      <p:sp>
        <p:nvSpPr>
          <p:cNvPr id="14" name="Title 12">
            <a:extLst>
              <a:ext uri="{FF2B5EF4-FFF2-40B4-BE49-F238E27FC236}">
                <a16:creationId xmlns:a16="http://schemas.microsoft.com/office/drawing/2014/main" id="{2B58DDAB-370D-7944-A6BD-13B8D8281428}"/>
              </a:ext>
            </a:extLst>
          </p:cNvPr>
          <p:cNvSpPr>
            <a:spLocks noGrp="1"/>
          </p:cNvSpPr>
          <p:nvPr>
            <p:ph type="title" hasCustomPrompt="1"/>
          </p:nvPr>
        </p:nvSpPr>
        <p:spPr>
          <a:xfrm>
            <a:off x="1020445" y="3064404"/>
            <a:ext cx="10151110" cy="1325563"/>
          </a:xfrm>
          <a:prstGeom prst="rect">
            <a:avLst/>
          </a:prstGeom>
        </p:spPr>
        <p:txBody>
          <a:bodyPr/>
          <a:lstStyle>
            <a:lvl1pPr marL="0" marR="0" indent="0" algn="ctr" defTabSz="914400" rtl="0" eaLnBrk="1" fontAlgn="auto" latinLnBrk="0" hangingPunct="1">
              <a:lnSpc>
                <a:spcPct val="80000"/>
              </a:lnSpc>
              <a:spcBef>
                <a:spcPct val="0"/>
              </a:spcBef>
              <a:spcAft>
                <a:spcPts val="0"/>
              </a:spcAft>
              <a:buClrTx/>
              <a:buSzTx/>
              <a:buFontTx/>
              <a:buNone/>
              <a:tabLst/>
              <a:defRPr lang="en-US" sz="3200" b="1" i="0" dirty="0">
                <a:solidFill>
                  <a:schemeClr val="tx1"/>
                </a:solidFill>
                <a:latin typeface="Arial" panose="020B0604020202020204" pitchFamily="34" charset="0"/>
                <a:cs typeface="Arial" panose="020B0604020202020204" pitchFamily="34" charset="0"/>
              </a:defRPr>
            </a:lvl1pPr>
          </a:lstStyle>
          <a:p>
            <a:r>
              <a:rPr lang="en-US" dirty="0"/>
              <a:t>MAIN TITLE</a:t>
            </a:r>
            <a:br>
              <a:rPr lang="en-US" dirty="0"/>
            </a:br>
            <a:r>
              <a:rPr lang="en-US" dirty="0"/>
              <a:t>GOES HERE</a:t>
            </a:r>
          </a:p>
        </p:txBody>
      </p:sp>
      <p:sp>
        <p:nvSpPr>
          <p:cNvPr id="16" name="Text Placeholder 18">
            <a:extLst>
              <a:ext uri="{FF2B5EF4-FFF2-40B4-BE49-F238E27FC236}">
                <a16:creationId xmlns:a16="http://schemas.microsoft.com/office/drawing/2014/main" id="{673FAA6A-02E3-0440-BBF1-83000E398535}"/>
              </a:ext>
            </a:extLst>
          </p:cNvPr>
          <p:cNvSpPr>
            <a:spLocks noGrp="1"/>
          </p:cNvSpPr>
          <p:nvPr>
            <p:ph type="body" sz="quarter" idx="10" hasCustomPrompt="1"/>
          </p:nvPr>
        </p:nvSpPr>
        <p:spPr>
          <a:xfrm>
            <a:off x="1020445" y="2743663"/>
            <a:ext cx="10151110" cy="32074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a:solidFill>
                  <a:schemeClr val="accent1"/>
                </a:solidFill>
                <a:latin typeface="Arial Black" panose="020B0604020202020204" pitchFamily="34" charset="0"/>
                <a:cs typeface="Arial Black" panose="020B0604020202020204" pitchFamily="34" charset="0"/>
              </a:defRPr>
            </a:lvl1pPr>
          </a:lstStyle>
          <a:p>
            <a:pPr lvl="0"/>
            <a:r>
              <a:rPr lang="en-US" dirty="0"/>
              <a:t>THE SUBTITLE:</a:t>
            </a:r>
          </a:p>
          <a:p>
            <a:pPr lvl="0"/>
            <a:endParaRPr lang="en-US" dirty="0"/>
          </a:p>
        </p:txBody>
      </p:sp>
      <p:cxnSp>
        <p:nvCxnSpPr>
          <p:cNvPr id="4" name="Straight Connector 3">
            <a:extLst>
              <a:ext uri="{FF2B5EF4-FFF2-40B4-BE49-F238E27FC236}">
                <a16:creationId xmlns:a16="http://schemas.microsoft.com/office/drawing/2014/main" id="{0FBD87CC-C0BD-4DB4-ABCB-8C7778734665}"/>
              </a:ext>
            </a:extLst>
          </p:cNvPr>
          <p:cNvCxnSpPr/>
          <p:nvPr userDrawn="1"/>
        </p:nvCxnSpPr>
        <p:spPr>
          <a:xfrm>
            <a:off x="0" y="5892110"/>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Prudential Financial logo and symbol, meaning, history, PNG">
            <a:extLst>
              <a:ext uri="{FF2B5EF4-FFF2-40B4-BE49-F238E27FC236}">
                <a16:creationId xmlns:a16="http://schemas.microsoft.com/office/drawing/2014/main" id="{F5E04453-BBCB-4E40-A418-4A8C72F70A09}"/>
              </a:ext>
            </a:extLst>
          </p:cNvPr>
          <p:cNvPicPr>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a:off x="352808" y="6101085"/>
            <a:ext cx="926800" cy="521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Accenture.svg - Wikipedia">
            <a:extLst>
              <a:ext uri="{FF2B5EF4-FFF2-40B4-BE49-F238E27FC236}">
                <a16:creationId xmlns:a16="http://schemas.microsoft.com/office/drawing/2014/main" id="{E99F5112-CAAA-4698-BBC5-451FE2DB4710}"/>
              </a:ext>
            </a:extLst>
          </p:cNvPr>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2408620" y="6216639"/>
            <a:ext cx="926018" cy="2441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Vitol Foundation">
            <a:extLst>
              <a:ext uri="{FF2B5EF4-FFF2-40B4-BE49-F238E27FC236}">
                <a16:creationId xmlns:a16="http://schemas.microsoft.com/office/drawing/2014/main" id="{E91F8706-A436-4972-BDFF-AF7A4F706DA7}"/>
              </a:ext>
            </a:extLst>
          </p:cNvPr>
          <p:cNvPicPr>
            <a:picLocks noChangeAspect="1" noChangeArrowheads="1"/>
          </p:cNvPicPr>
          <p:nvPr userDrawn="1"/>
        </p:nvPicPr>
        <p:blipFill>
          <a:blip r:embed="rId5">
            <a:grayscl/>
            <a:extLst>
              <a:ext uri="{28A0092B-C50C-407E-A947-70E740481C1C}">
                <a14:useLocalDpi xmlns:a14="http://schemas.microsoft.com/office/drawing/2010/main" val="0"/>
              </a:ext>
            </a:extLst>
          </a:blip>
          <a:srcRect/>
          <a:stretch>
            <a:fillRect/>
          </a:stretch>
        </p:blipFill>
        <p:spPr bwMode="auto">
          <a:xfrm>
            <a:off x="5998068" y="6329007"/>
            <a:ext cx="1358098" cy="158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stern Union Foundation Announces New Partnerships to Advance Vaccine  Education &amp; Workforce Training in Q1/2021 | Business Wire">
            <a:extLst>
              <a:ext uri="{FF2B5EF4-FFF2-40B4-BE49-F238E27FC236}">
                <a16:creationId xmlns:a16="http://schemas.microsoft.com/office/drawing/2014/main" id="{0B7ADFEE-CAC2-4C4E-BDB3-E561F83D6CBC}"/>
              </a:ext>
            </a:extLst>
          </p:cNvPr>
          <p:cNvPicPr>
            <a:picLocks noChangeAspect="1" noChangeArrowheads="1"/>
          </p:cNvPicPr>
          <p:nvPr userDrawn="1"/>
        </p:nvPicPr>
        <p:blipFill rotWithShape="1">
          <a:blip r:embed="rId6">
            <a:grayscl/>
            <a:extLst>
              <a:ext uri="{28A0092B-C50C-407E-A947-70E740481C1C}">
                <a14:useLocalDpi xmlns:a14="http://schemas.microsoft.com/office/drawing/2010/main" val="0"/>
              </a:ext>
            </a:extLst>
          </a:blip>
          <a:srcRect l="2187" t="38524" r="1974" b="38057"/>
          <a:stretch/>
        </p:blipFill>
        <p:spPr bwMode="auto">
          <a:xfrm>
            <a:off x="7461421" y="6303901"/>
            <a:ext cx="1711437" cy="218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ndation Botnar - Wikipedia">
            <a:extLst>
              <a:ext uri="{FF2B5EF4-FFF2-40B4-BE49-F238E27FC236}">
                <a16:creationId xmlns:a16="http://schemas.microsoft.com/office/drawing/2014/main" id="{257DD26B-E9C8-4A07-98E1-35E8068DBFA3}"/>
              </a:ext>
            </a:extLst>
          </p:cNvPr>
          <p:cNvPicPr>
            <a:picLocks noChangeAspect="1" noChangeArrowheads="1"/>
          </p:cNvPicPr>
          <p:nvPr userDrawn="1"/>
        </p:nvPicPr>
        <p:blipFill>
          <a:blip r:embed="rId7">
            <a:grayscl/>
            <a:extLst>
              <a:ext uri="{28A0092B-C50C-407E-A947-70E740481C1C}">
                <a14:useLocalDpi xmlns:a14="http://schemas.microsoft.com/office/drawing/2010/main" val="0"/>
              </a:ext>
            </a:extLst>
          </a:blip>
          <a:srcRect/>
          <a:stretch>
            <a:fillRect/>
          </a:stretch>
        </p:blipFill>
        <p:spPr bwMode="auto">
          <a:xfrm>
            <a:off x="4314422" y="6216639"/>
            <a:ext cx="862892" cy="2902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nrad N. Hilton Foundation - Wikipedia">
            <a:extLst>
              <a:ext uri="{FF2B5EF4-FFF2-40B4-BE49-F238E27FC236}">
                <a16:creationId xmlns:a16="http://schemas.microsoft.com/office/drawing/2014/main" id="{D1B5975B-117F-4CD0-A6E9-1FE062D295FB}"/>
              </a:ext>
            </a:extLst>
          </p:cNvPr>
          <p:cNvPicPr>
            <a:picLocks noChangeAspect="1" noChangeArrowheads="1"/>
          </p:cNvPicPr>
          <p:nvPr userDrawn="1"/>
        </p:nvPicPr>
        <p:blipFill>
          <a:blip r:embed="rId8">
            <a:grayscl/>
            <a:extLst>
              <a:ext uri="{28A0092B-C50C-407E-A947-70E740481C1C}">
                <a14:useLocalDpi xmlns:a14="http://schemas.microsoft.com/office/drawing/2010/main" val="0"/>
              </a:ext>
            </a:extLst>
          </a:blip>
          <a:srcRect/>
          <a:stretch>
            <a:fillRect/>
          </a:stretch>
        </p:blipFill>
        <p:spPr bwMode="auto">
          <a:xfrm>
            <a:off x="5307716" y="6137798"/>
            <a:ext cx="512196" cy="5547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atholic Relief Services (CRS) | CHS Alliance">
            <a:extLst>
              <a:ext uri="{FF2B5EF4-FFF2-40B4-BE49-F238E27FC236}">
                <a16:creationId xmlns:a16="http://schemas.microsoft.com/office/drawing/2014/main" id="{A8C8FE3D-5709-4847-A9FA-AAC0C4A7BEB8}"/>
              </a:ext>
            </a:extLst>
          </p:cNvPr>
          <p:cNvPicPr>
            <a:picLocks noChangeAspect="1" noChangeArrowheads="1"/>
          </p:cNvPicPr>
          <p:nvPr userDrawn="1"/>
        </p:nvPicPr>
        <p:blipFill>
          <a:blip r:embed="rId9">
            <a:grayscl/>
            <a:extLst>
              <a:ext uri="{28A0092B-C50C-407E-A947-70E740481C1C}">
                <a14:useLocalDpi xmlns:a14="http://schemas.microsoft.com/office/drawing/2010/main" val="0"/>
              </a:ext>
            </a:extLst>
          </a:blip>
          <a:srcRect/>
          <a:stretch>
            <a:fillRect/>
          </a:stretch>
        </p:blipFill>
        <p:spPr bwMode="auto">
          <a:xfrm>
            <a:off x="3481884" y="6126037"/>
            <a:ext cx="799509" cy="4549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82C2AE-9527-4812-AA43-FBFCFB86F7A3}"/>
              </a:ext>
            </a:extLst>
          </p:cNvPr>
          <p:cNvPicPr>
            <a:picLocks noChangeAspect="1"/>
          </p:cNvPicPr>
          <p:nvPr userDrawn="1"/>
        </p:nvPicPr>
        <p:blipFill>
          <a:blip r:embed="rId10">
            <a:grayscl/>
            <a:extLst>
              <a:ext uri="{28A0092B-C50C-407E-A947-70E740481C1C}">
                <a14:useLocalDpi xmlns:a14="http://schemas.microsoft.com/office/drawing/2010/main" val="0"/>
              </a:ext>
            </a:extLst>
          </a:blip>
          <a:stretch>
            <a:fillRect/>
          </a:stretch>
        </p:blipFill>
        <p:spPr>
          <a:xfrm>
            <a:off x="1453543" y="6153836"/>
            <a:ext cx="852463" cy="480533"/>
          </a:xfrm>
          <a:prstGeom prst="rect">
            <a:avLst/>
          </a:prstGeom>
        </p:spPr>
      </p:pic>
      <p:pic>
        <p:nvPicPr>
          <p:cNvPr id="1040" name="Picture 16" descr="File:W.K. Kellogg Foundation logo.png - Wikipedia">
            <a:extLst>
              <a:ext uri="{FF2B5EF4-FFF2-40B4-BE49-F238E27FC236}">
                <a16:creationId xmlns:a16="http://schemas.microsoft.com/office/drawing/2014/main" id="{A29D7526-4F5D-40B4-8942-09853DAEB306}"/>
              </a:ext>
            </a:extLst>
          </p:cNvPr>
          <p:cNvPicPr>
            <a:picLocks noChangeAspect="1" noChangeArrowheads="1"/>
          </p:cNvPicPr>
          <p:nvPr userDrawn="1"/>
        </p:nvPicPr>
        <p:blipFill>
          <a:blip r:embed="rId11">
            <a:grayscl/>
            <a:extLst>
              <a:ext uri="{28A0092B-C50C-407E-A947-70E740481C1C}">
                <a14:useLocalDpi xmlns:a14="http://schemas.microsoft.com/office/drawing/2010/main" val="0"/>
              </a:ext>
            </a:extLst>
          </a:blip>
          <a:srcRect/>
          <a:stretch>
            <a:fillRect/>
          </a:stretch>
        </p:blipFill>
        <p:spPr bwMode="auto">
          <a:xfrm>
            <a:off x="9353581" y="6140050"/>
            <a:ext cx="1156706" cy="49431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rand Guidelines and Logos | IREX">
            <a:extLst>
              <a:ext uri="{FF2B5EF4-FFF2-40B4-BE49-F238E27FC236}">
                <a16:creationId xmlns:a16="http://schemas.microsoft.com/office/drawing/2014/main" id="{934BD017-8C42-41DA-A977-D81A4D5267D9}"/>
              </a:ext>
            </a:extLst>
          </p:cNvPr>
          <p:cNvPicPr>
            <a:picLocks noChangeAspect="1" noChangeArrowheads="1"/>
          </p:cNvPicPr>
          <p:nvPr userDrawn="1"/>
        </p:nvPicPr>
        <p:blipFill>
          <a:blip r:embed="rId12">
            <a:grayscl/>
            <a:extLst>
              <a:ext uri="{28A0092B-C50C-407E-A947-70E740481C1C}">
                <a14:useLocalDpi xmlns:a14="http://schemas.microsoft.com/office/drawing/2010/main" val="0"/>
              </a:ext>
            </a:extLst>
          </a:blip>
          <a:srcRect/>
          <a:stretch>
            <a:fillRect/>
          </a:stretch>
        </p:blipFill>
        <p:spPr bwMode="auto">
          <a:xfrm>
            <a:off x="10689208" y="6140050"/>
            <a:ext cx="1156706" cy="57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82232"/>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6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lor 02">
    <p:bg>
      <p:bgPr>
        <a:solidFill>
          <a:schemeClr val="accent1"/>
        </a:solidFill>
        <a:effectLst/>
      </p:bgPr>
    </p:bg>
    <p:spTree>
      <p:nvGrpSpPr>
        <p:cNvPr id="1" name=""/>
        <p:cNvGrpSpPr/>
        <p:nvPr/>
      </p:nvGrpSpPr>
      <p:grpSpPr>
        <a:xfrm>
          <a:off x="0" y="0"/>
          <a:ext cx="0" cy="0"/>
          <a:chOff x="0" y="0"/>
          <a:chExt cx="0" cy="0"/>
        </a:xfrm>
      </p:grpSpPr>
      <p:pic>
        <p:nvPicPr>
          <p:cNvPr id="7" name="Google Shape;646;p126">
            <a:extLst>
              <a:ext uri="{FF2B5EF4-FFF2-40B4-BE49-F238E27FC236}">
                <a16:creationId xmlns:a16="http://schemas.microsoft.com/office/drawing/2014/main" id="{CFAF3C29-FBE9-634A-A320-31A713387A29}"/>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4222435" y="356945"/>
            <a:ext cx="3747129" cy="1955333"/>
          </a:xfrm>
          <a:prstGeom prst="rect">
            <a:avLst/>
          </a:prstGeom>
          <a:noFill/>
          <a:ln>
            <a:noFill/>
          </a:ln>
        </p:spPr>
      </p:pic>
      <p:sp>
        <p:nvSpPr>
          <p:cNvPr id="10" name="Title 12">
            <a:extLst>
              <a:ext uri="{FF2B5EF4-FFF2-40B4-BE49-F238E27FC236}">
                <a16:creationId xmlns:a16="http://schemas.microsoft.com/office/drawing/2014/main" id="{3DF69F4C-D597-A040-9A12-40222E0831EA}"/>
              </a:ext>
            </a:extLst>
          </p:cNvPr>
          <p:cNvSpPr>
            <a:spLocks noGrp="1"/>
          </p:cNvSpPr>
          <p:nvPr>
            <p:ph type="title" hasCustomPrompt="1"/>
          </p:nvPr>
        </p:nvSpPr>
        <p:spPr>
          <a:xfrm>
            <a:off x="1020445" y="3318404"/>
            <a:ext cx="10151110" cy="1325563"/>
          </a:xfrm>
          <a:prstGeom prst="rect">
            <a:avLst/>
          </a:prstGeom>
        </p:spPr>
        <p:txBody>
          <a:bodyPr/>
          <a:lstStyle>
            <a:lvl1pPr marL="0" marR="0" indent="0" algn="ctr" defTabSz="914400" rtl="0" eaLnBrk="1" fontAlgn="auto" latinLnBrk="0" hangingPunct="1">
              <a:lnSpc>
                <a:spcPct val="80000"/>
              </a:lnSpc>
              <a:spcBef>
                <a:spcPct val="0"/>
              </a:spcBef>
              <a:spcAft>
                <a:spcPts val="0"/>
              </a:spcAft>
              <a:buClrTx/>
              <a:buSzTx/>
              <a:buFontTx/>
              <a:buNone/>
              <a:tabLst/>
              <a:defRPr lang="en-US" sz="3200" b="1" i="0" dirty="0">
                <a:solidFill>
                  <a:schemeClr val="bg1"/>
                </a:solidFill>
                <a:latin typeface="Arial" panose="020B0604020202020204" pitchFamily="34" charset="0"/>
                <a:cs typeface="Arial" panose="020B0604020202020204" pitchFamily="34" charset="0"/>
              </a:defRPr>
            </a:lvl1pPr>
          </a:lstStyle>
          <a:p>
            <a:r>
              <a:rPr lang="en-US" dirty="0"/>
              <a:t>MAIN TITLE</a:t>
            </a:r>
            <a:br>
              <a:rPr lang="en-US" dirty="0"/>
            </a:br>
            <a:r>
              <a:rPr lang="en-US" dirty="0"/>
              <a:t>GOES HERE</a:t>
            </a:r>
          </a:p>
        </p:txBody>
      </p:sp>
      <p:sp>
        <p:nvSpPr>
          <p:cNvPr id="12" name="Text Placeholder 18">
            <a:extLst>
              <a:ext uri="{FF2B5EF4-FFF2-40B4-BE49-F238E27FC236}">
                <a16:creationId xmlns:a16="http://schemas.microsoft.com/office/drawing/2014/main" id="{FE9278FB-FFFF-6845-95AB-CE19E9A01D06}"/>
              </a:ext>
            </a:extLst>
          </p:cNvPr>
          <p:cNvSpPr>
            <a:spLocks noGrp="1"/>
          </p:cNvSpPr>
          <p:nvPr>
            <p:ph type="body" sz="quarter" idx="10" hasCustomPrompt="1"/>
          </p:nvPr>
        </p:nvSpPr>
        <p:spPr>
          <a:xfrm>
            <a:off x="1020445" y="2997663"/>
            <a:ext cx="10151110" cy="32074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a:solidFill>
                  <a:schemeClr val="tx1"/>
                </a:solidFill>
                <a:latin typeface="Arial Black" panose="020B0604020202020204" pitchFamily="34" charset="0"/>
                <a:cs typeface="Arial Black" panose="020B0604020202020204" pitchFamily="34" charset="0"/>
              </a:defRPr>
            </a:lvl1pPr>
          </a:lstStyle>
          <a:p>
            <a:pPr lvl="0"/>
            <a:r>
              <a:rPr lang="en-US" dirty="0"/>
              <a:t>THE SUBTITLE:</a:t>
            </a:r>
          </a:p>
          <a:p>
            <a:pPr lvl="0"/>
            <a:endParaRPr lang="en-US" dirty="0"/>
          </a:p>
        </p:txBody>
      </p:sp>
    </p:spTree>
    <p:extLst>
      <p:ext uri="{BB962C8B-B14F-4D97-AF65-F5344CB8AC3E}">
        <p14:creationId xmlns:p14="http://schemas.microsoft.com/office/powerpoint/2010/main" val="3816818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Left Par">
    <p:spTree>
      <p:nvGrpSpPr>
        <p:cNvPr id="1" name=""/>
        <p:cNvGrpSpPr/>
        <p:nvPr/>
      </p:nvGrpSpPr>
      <p:grpSpPr>
        <a:xfrm>
          <a:off x="0" y="0"/>
          <a:ext cx="0" cy="0"/>
          <a:chOff x="0" y="0"/>
          <a:chExt cx="0" cy="0"/>
        </a:xfrm>
      </p:grpSpPr>
      <p:sp>
        <p:nvSpPr>
          <p:cNvPr id="5" name="Text Placeholder 30">
            <a:extLst>
              <a:ext uri="{FF2B5EF4-FFF2-40B4-BE49-F238E27FC236}">
                <a16:creationId xmlns:a16="http://schemas.microsoft.com/office/drawing/2014/main" id="{D5BE3981-18C3-6A4A-8929-D36FB17D53A1}"/>
              </a:ext>
            </a:extLst>
          </p:cNvPr>
          <p:cNvSpPr>
            <a:spLocks noGrp="1"/>
          </p:cNvSpPr>
          <p:nvPr>
            <p:ph type="body" sz="quarter" idx="13" hasCustomPrompt="1"/>
          </p:nvPr>
        </p:nvSpPr>
        <p:spPr>
          <a:xfrm>
            <a:off x="930506" y="2075225"/>
            <a:ext cx="2943087" cy="3935049"/>
          </a:xfrm>
          <a:prstGeom prst="rect">
            <a:avLst/>
          </a:prstGeom>
        </p:spPr>
        <p:txBody>
          <a:bodyPr/>
          <a:lstStyle>
            <a:lvl1pPr marL="0" indent="0">
              <a:buNone/>
              <a:defRPr sz="1400">
                <a:solidFill>
                  <a:schemeClr val="tx2">
                    <a:lumMod val="75000"/>
                    <a:lumOff val="25000"/>
                  </a:schemeClr>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Aenean</a:t>
            </a:r>
            <a:r>
              <a:rPr lang="en-US" dirty="0"/>
              <a:t>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sp>
        <p:nvSpPr>
          <p:cNvPr id="6" name="Title 12">
            <a:extLst>
              <a:ext uri="{FF2B5EF4-FFF2-40B4-BE49-F238E27FC236}">
                <a16:creationId xmlns:a16="http://schemas.microsoft.com/office/drawing/2014/main" id="{3A5418EE-EEB3-304E-A406-FDE769F643F4}"/>
              </a:ext>
            </a:extLst>
          </p:cNvPr>
          <p:cNvSpPr>
            <a:spLocks noGrp="1"/>
          </p:cNvSpPr>
          <p:nvPr>
            <p:ph type="title" hasCustomPrompt="1"/>
          </p:nvPr>
        </p:nvSpPr>
        <p:spPr>
          <a:xfrm>
            <a:off x="930506" y="677874"/>
            <a:ext cx="3705225"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2400" b="1" i="0" dirty="0">
                <a:cs typeface="Calibri" panose="020F0502020204030204" pitchFamily="34" charset="0"/>
              </a:defRPr>
            </a:lvl1pPr>
          </a:lstStyle>
          <a:p>
            <a:r>
              <a:rPr lang="en-US" dirty="0"/>
              <a:t>MAIN TITLE</a:t>
            </a:r>
            <a:br>
              <a:rPr lang="en-US" dirty="0"/>
            </a:br>
            <a:r>
              <a:rPr lang="en-US" dirty="0"/>
              <a:t>GOES HERE</a:t>
            </a:r>
          </a:p>
        </p:txBody>
      </p:sp>
      <p:sp>
        <p:nvSpPr>
          <p:cNvPr id="7" name="Text Placeholder 18">
            <a:extLst>
              <a:ext uri="{FF2B5EF4-FFF2-40B4-BE49-F238E27FC236}">
                <a16:creationId xmlns:a16="http://schemas.microsoft.com/office/drawing/2014/main" id="{FA58E3F3-E1B1-FC4C-8C3F-51BFA26B8695}"/>
              </a:ext>
            </a:extLst>
          </p:cNvPr>
          <p:cNvSpPr>
            <a:spLocks noGrp="1"/>
          </p:cNvSpPr>
          <p:nvPr>
            <p:ph type="body" sz="quarter" idx="10" hasCustomPrompt="1"/>
          </p:nvPr>
        </p:nvSpPr>
        <p:spPr>
          <a:xfrm>
            <a:off x="930275" y="41910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a:solidFill>
                  <a:schemeClr val="accent1"/>
                </a:solidFill>
                <a:latin typeface="Arial Black" panose="020B0604020202020204" pitchFamily="34" charset="0"/>
                <a:cs typeface="Arial Black" panose="020B0604020202020204" pitchFamily="34" charset="0"/>
              </a:defRPr>
            </a:lvl1pPr>
          </a:lstStyle>
          <a:p>
            <a:pPr lvl="0"/>
            <a:r>
              <a:rPr lang="en-US" dirty="0"/>
              <a:t>THE SUBTITLE:</a:t>
            </a:r>
          </a:p>
          <a:p>
            <a:pPr lvl="0"/>
            <a:endParaRPr lang="en-US" dirty="0"/>
          </a:p>
        </p:txBody>
      </p:sp>
    </p:spTree>
    <p:extLst>
      <p:ext uri="{BB962C8B-B14F-4D97-AF65-F5344CB8AC3E}">
        <p14:creationId xmlns:p14="http://schemas.microsoft.com/office/powerpoint/2010/main" val="1165114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Open Layout">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76029D84-E496-C243-9183-93BA460D2AF9}"/>
              </a:ext>
            </a:extLst>
          </p:cNvPr>
          <p:cNvSpPr>
            <a:spLocks noGrp="1"/>
          </p:cNvSpPr>
          <p:nvPr>
            <p:ph type="title" hasCustomPrompt="1"/>
          </p:nvPr>
        </p:nvSpPr>
        <p:spPr>
          <a:xfrm>
            <a:off x="930506" y="677874"/>
            <a:ext cx="3705225"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2400" b="1" i="0" dirty="0">
                <a:cs typeface="Calibri" panose="020F0502020204030204" pitchFamily="34" charset="0"/>
              </a:defRPr>
            </a:lvl1pPr>
          </a:lstStyle>
          <a:p>
            <a:r>
              <a:rPr lang="en-US" dirty="0"/>
              <a:t>MAIN TITLE</a:t>
            </a:r>
            <a:br>
              <a:rPr lang="en-US" dirty="0"/>
            </a:br>
            <a:r>
              <a:rPr lang="en-US" dirty="0"/>
              <a:t>GOES HERE</a:t>
            </a:r>
          </a:p>
        </p:txBody>
      </p:sp>
      <p:sp>
        <p:nvSpPr>
          <p:cNvPr id="8" name="Text Placeholder 18">
            <a:extLst>
              <a:ext uri="{FF2B5EF4-FFF2-40B4-BE49-F238E27FC236}">
                <a16:creationId xmlns:a16="http://schemas.microsoft.com/office/drawing/2014/main" id="{D34808FB-F801-D14F-836B-C44936E5574A}"/>
              </a:ext>
            </a:extLst>
          </p:cNvPr>
          <p:cNvSpPr>
            <a:spLocks noGrp="1"/>
          </p:cNvSpPr>
          <p:nvPr>
            <p:ph type="body" sz="quarter" idx="10" hasCustomPrompt="1"/>
          </p:nvPr>
        </p:nvSpPr>
        <p:spPr>
          <a:xfrm>
            <a:off x="930275" y="41910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a:solidFill>
                  <a:schemeClr val="accent1"/>
                </a:solidFill>
                <a:latin typeface="Arial Black" panose="020B0604020202020204" pitchFamily="34" charset="0"/>
                <a:cs typeface="Arial Black" panose="020B0604020202020204" pitchFamily="34" charset="0"/>
              </a:defRPr>
            </a:lvl1pPr>
          </a:lstStyle>
          <a:p>
            <a:pPr lvl="0"/>
            <a:r>
              <a:rPr lang="en-US" dirty="0"/>
              <a:t>THE SUBTITLE:</a:t>
            </a:r>
          </a:p>
          <a:p>
            <a:pPr lvl="0"/>
            <a:endParaRPr lang="en-US" dirty="0"/>
          </a:p>
        </p:txBody>
      </p:sp>
    </p:spTree>
    <p:extLst>
      <p:ext uri="{BB962C8B-B14F-4D97-AF65-F5344CB8AC3E}">
        <p14:creationId xmlns:p14="http://schemas.microsoft.com/office/powerpoint/2010/main" val="3508113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4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6065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jobtechalliance.com/the-impact-of-ai-on-jobtech-platforms-views-of-the-founders/" TargetMode="External"/><Relationship Id="rId3" Type="http://schemas.openxmlformats.org/officeDocument/2006/relationships/image" Target="../media/image49.png"/><Relationship Id="rId7" Type="http://schemas.openxmlformats.org/officeDocument/2006/relationships/hyperlink" Target="https://infiniteup.dev/" TargetMode="External"/><Relationship Id="rId2" Type="http://schemas.openxmlformats.org/officeDocument/2006/relationships/hyperlink" Target="https://www.runnovate.com/" TargetMode="Externa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bridgia.net/" TargetMode="External"/><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oecd-ilibrary.org/docserver/2247ce58-en.pdf?expires=1708447384&amp;id=id&amp;accname=guest&amp;checksum=04180F7BF123477D88025B167D393B93"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goyn.org/resource/youth-entrepreneurship-cop-youth-for-entrepreneurship-platform-goyn-mexico-city/" TargetMode="External"/><Relationship Id="rId1" Type="http://schemas.openxmlformats.org/officeDocument/2006/relationships/slideLayout" Target="../slideLayouts/slideLayout5.xml"/><Relationship Id="rId5" Type="http://schemas.openxmlformats.org/officeDocument/2006/relationships/hyperlink" Target="https://emprendimiento.goynmexico.org/" TargetMode="Externa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2.tiff"/><Relationship Id="rId3" Type="http://schemas.openxmlformats.org/officeDocument/2006/relationships/image" Target="../media/image67.jpeg"/><Relationship Id="rId7" Type="http://schemas.openxmlformats.org/officeDocument/2006/relationships/image" Target="../media/image71.svg"/><Relationship Id="rId2" Type="http://schemas.openxmlformats.org/officeDocument/2006/relationships/image" Target="../media/image66.jpeg"/><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upword.com/" TargetMode="External"/><Relationship Id="rId13" Type="http://schemas.openxmlformats.org/officeDocument/2006/relationships/hyperlink" Target="https://www.udacity.com/" TargetMode="External"/><Relationship Id="rId18" Type="http://schemas.openxmlformats.org/officeDocument/2006/relationships/hyperlink" Target="https://www.datarobot.com/" TargetMode="External"/><Relationship Id="rId3" Type="http://schemas.openxmlformats.org/officeDocument/2006/relationships/hyperlink" Target="https://gemini.google.com/" TargetMode="External"/><Relationship Id="rId21" Type="http://schemas.openxmlformats.org/officeDocument/2006/relationships/hyperlink" Target="https://www.alteryx.com/" TargetMode="External"/><Relationship Id="rId7" Type="http://schemas.openxmlformats.org/officeDocument/2006/relationships/hyperlink" Target="https://chatpdf.io/" TargetMode="External"/><Relationship Id="rId12" Type="http://schemas.openxmlformats.org/officeDocument/2006/relationships/hyperlink" Target="https://www.coursera.org/" TargetMode="External"/><Relationship Id="rId17" Type="http://schemas.openxmlformats.org/officeDocument/2006/relationships/hyperlink" Target="https://replit.com/" TargetMode="External"/><Relationship Id="rId2" Type="http://schemas.openxmlformats.org/officeDocument/2006/relationships/hyperlink" Target="https://www.openai.com/chatgpt" TargetMode="External"/><Relationship Id="rId16" Type="http://schemas.openxmlformats.org/officeDocument/2006/relationships/hyperlink" Target="https://www.skillshare.com/" TargetMode="External"/><Relationship Id="rId20" Type="http://schemas.openxmlformats.org/officeDocument/2006/relationships/hyperlink" Target="https://www.rapidminer.com/" TargetMode="External"/><Relationship Id="rId1" Type="http://schemas.openxmlformats.org/officeDocument/2006/relationships/slideLayout" Target="../slideLayouts/slideLayout5.xml"/><Relationship Id="rId6" Type="http://schemas.openxmlformats.org/officeDocument/2006/relationships/hyperlink" Target="https://www.quillbot.com/" TargetMode="External"/><Relationship Id="rId11" Type="http://schemas.openxmlformats.org/officeDocument/2006/relationships/hyperlink" Target="https://www.doctrina.ai/" TargetMode="External"/><Relationship Id="rId24" Type="http://schemas.openxmlformats.org/officeDocument/2006/relationships/hyperlink" Target="https://rapidapi.com/" TargetMode="External"/><Relationship Id="rId5" Type="http://schemas.openxmlformats.org/officeDocument/2006/relationships/hyperlink" Target="https://www.grammarly.com/" TargetMode="External"/><Relationship Id="rId15" Type="http://schemas.openxmlformats.org/officeDocument/2006/relationships/hyperlink" Target="https://acloudguru.com/" TargetMode="External"/><Relationship Id="rId23" Type="http://schemas.openxmlformats.org/officeDocument/2006/relationships/hyperlink" Target="https://www.kaggle.com/" TargetMode="External"/><Relationship Id="rId10" Type="http://schemas.openxmlformats.org/officeDocument/2006/relationships/hyperlink" Target="https://mubert.com/" TargetMode="External"/><Relationship Id="rId19" Type="http://schemas.openxmlformats.org/officeDocument/2006/relationships/hyperlink" Target="https://www.h2o.ai/" TargetMode="External"/><Relationship Id="rId4" Type="http://schemas.openxmlformats.org/officeDocument/2006/relationships/hyperlink" Target="https://www.copy.ai/" TargetMode="External"/><Relationship Id="rId9" Type="http://schemas.openxmlformats.org/officeDocument/2006/relationships/hyperlink" Target="https://www.naturalreaders.com/" TargetMode="External"/><Relationship Id="rId14" Type="http://schemas.openxmlformats.org/officeDocument/2006/relationships/hyperlink" Target="https://www.edx.org/" TargetMode="External"/><Relationship Id="rId22" Type="http://schemas.openxmlformats.org/officeDocument/2006/relationships/hyperlink" Target="https://www.ibm.com/products/watson-studio"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it.ai/" TargetMode="External"/><Relationship Id="rId13" Type="http://schemas.openxmlformats.org/officeDocument/2006/relationships/hyperlink" Target="https://www.chatbot.com/" TargetMode="External"/><Relationship Id="rId3" Type="http://schemas.openxmlformats.org/officeDocument/2006/relationships/hyperlink" Target="https://www.ibm.com/products/natural-language-understanding" TargetMode="External"/><Relationship Id="rId7" Type="http://schemas.openxmlformats.org/officeDocument/2006/relationships/hyperlink" Target="https://pytorch.org/" TargetMode="External"/><Relationship Id="rId12" Type="http://schemas.openxmlformats.org/officeDocument/2006/relationships/hyperlink" Target="https://bigml.com/" TargetMode="External"/><Relationship Id="rId2" Type="http://schemas.openxmlformats.org/officeDocument/2006/relationships/hyperlink" Target="https://aws.amazon.com/comprehend/" TargetMode="External"/><Relationship Id="rId1" Type="http://schemas.openxmlformats.org/officeDocument/2006/relationships/slideLayout" Target="../slideLayouts/slideLayout5.xml"/><Relationship Id="rId6" Type="http://schemas.openxmlformats.org/officeDocument/2006/relationships/hyperlink" Target="https://www.tensorflow.org/" TargetMode="External"/><Relationship Id="rId11" Type="http://schemas.openxmlformats.org/officeDocument/2006/relationships/hyperlink" Target="https://www.snorkel.org/" TargetMode="External"/><Relationship Id="rId5" Type="http://schemas.openxmlformats.org/officeDocument/2006/relationships/hyperlink" Target="https://www.bing.com/search?q=google+cloud+ai&amp;cvid=ed2956ef185c4d9db2e47d1e2d5f1432&amp;gs_lcrp=EgZjaHJvbWUqBggAEAAYQDIGCAAQABhAMgYIARAAGEAyBggCEAAYQDIGCAMQABhAMgYIBBAAGEAyBggFEAAYQDIGCAYQABhAMgYIBxAAGEAyBggIEAAYQNIBCDMzNzVqMGo0qAIAsAIA&amp;FORM=ANAB01&amp;PC=U531" TargetMode="External"/><Relationship Id="rId10" Type="http://schemas.openxmlformats.org/officeDocument/2006/relationships/hyperlink" Target="https://www.datarobot.com/wiki/automated-machine-learning/" TargetMode="External"/><Relationship Id="rId4" Type="http://schemas.openxmlformats.org/officeDocument/2006/relationships/hyperlink" Target="https://azure.microsoft.com/en-us/products/machine-learning/" TargetMode="External"/><Relationship Id="rId9" Type="http://schemas.openxmlformats.org/officeDocument/2006/relationships/hyperlink" Target="https://jupyter.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aitrends.com/" TargetMode="External"/><Relationship Id="rId3" Type="http://schemas.openxmlformats.org/officeDocument/2006/relationships/hyperlink" Target="https://www.openai.com/blog/" TargetMode="External"/><Relationship Id="rId7" Type="http://schemas.openxmlformats.org/officeDocument/2006/relationships/hyperlink" Target="https://theaireport.com/" TargetMode="External"/><Relationship Id="rId12" Type="http://schemas.openxmlformats.org/officeDocument/2006/relationships/hyperlink" Target="https://www.technologyreview.com/topic/artificial-intelligence/" TargetMode="External"/><Relationship Id="rId2" Type="http://schemas.openxmlformats.org/officeDocument/2006/relationships/hyperlink" Target="https://www.theneurondaily.com/" TargetMode="External"/><Relationship Id="rId1" Type="http://schemas.openxmlformats.org/officeDocument/2006/relationships/slideLayout" Target="../slideLayouts/slideLayout5.xml"/><Relationship Id="rId6" Type="http://schemas.openxmlformats.org/officeDocument/2006/relationships/hyperlink" Target="https://syncedreview.com/" TargetMode="External"/><Relationship Id="rId11" Type="http://schemas.openxmlformats.org/officeDocument/2006/relationships/hyperlink" Target="https://distill.pub/" TargetMode="External"/><Relationship Id="rId5" Type="http://schemas.openxmlformats.org/officeDocument/2006/relationships/hyperlink" Target="https://aiweekly.co/" TargetMode="External"/><Relationship Id="rId10" Type="http://schemas.openxmlformats.org/officeDocument/2006/relationships/hyperlink" Target="https://www.microsoft.com/en-us/ai/blog/" TargetMode="External"/><Relationship Id="rId4" Type="http://schemas.openxmlformats.org/officeDocument/2006/relationships/hyperlink" Target="https://towardsdatascience.com/" TargetMode="External"/><Relationship Id="rId9" Type="http://schemas.openxmlformats.org/officeDocument/2006/relationships/hyperlink" Target="https://ai.google/discover/blog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course.fast.ai/" TargetMode="External"/><Relationship Id="rId3" Type="http://schemas.openxmlformats.org/officeDocument/2006/relationships/hyperlink" Target="https://www.edx.org/learn/artificial-intelligence" TargetMode="External"/><Relationship Id="rId7" Type="http://schemas.openxmlformats.org/officeDocument/2006/relationships/hyperlink" Target="https://ocw.mit.edu/courses/6-s191-introduction-to-deep-learning-january-iap-2020/" TargetMode="External"/><Relationship Id="rId12" Type="http://schemas.openxmlformats.org/officeDocument/2006/relationships/hyperlink" Target="https://www.exed.hbs.edu/?utm_source=bing&amp;utm_medium=paid-search&amp;utm_campaign=brand-general-hbs-global-none-phrase-cross-device-all&amp;utm_id=core&amp;gclid=fb191629096f16e148d673e6b0c7d77b&amp;gclsrc=3p.ds&amp;msclkid=fb191629096f16e148d673e6b0c7d77b" TargetMode="External"/><Relationship Id="rId2" Type="http://schemas.openxmlformats.org/officeDocument/2006/relationships/hyperlink" Target="https://www.coursera.org/learn/generative-ai-for-everyone/home/welcome" TargetMode="External"/><Relationship Id="rId1" Type="http://schemas.openxmlformats.org/officeDocument/2006/relationships/slideLayout" Target="../slideLayouts/slideLayout5.xml"/><Relationship Id="rId6" Type="http://schemas.openxmlformats.org/officeDocument/2006/relationships/hyperlink" Target="https://online.stanford.edu/courses/soe-ymls-machine-learning-specialization" TargetMode="External"/><Relationship Id="rId11" Type="http://schemas.openxmlformats.org/officeDocument/2006/relationships/hyperlink" Target="https://www.deeplearning.ai/courses/natural-language-processing-specialization/" TargetMode="External"/><Relationship Id="rId5" Type="http://schemas.openxmlformats.org/officeDocument/2006/relationships/hyperlink" Target="https://www.udacity.com/course/intro-to-artificial-intelligence--cs271" TargetMode="External"/><Relationship Id="rId10" Type="http://schemas.openxmlformats.org/officeDocument/2006/relationships/hyperlink" Target="https://www.kaggle.com/learn/intro-to-machine-learning" TargetMode="External"/><Relationship Id="rId4" Type="http://schemas.openxmlformats.org/officeDocument/2006/relationships/hyperlink" Target="https://ai4k12.org/resources/list-of-resources/" TargetMode="External"/><Relationship Id="rId9" Type="http://schemas.openxmlformats.org/officeDocument/2006/relationships/hyperlink" Target="https://www.coursera.org/learn/machine-learning-with-pytho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datacamp.com/donates" TargetMode="External"/><Relationship Id="rId2" Type="http://schemas.openxmlformats.org/officeDocument/2006/relationships/hyperlink" Target="https://docs.google.com/document/d/1tqgm992tnMHW65gk6Pha0OT2ysrMPmXXUr0GzKjCB2U/edit?usp=sharin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artificial%20intelligence" TargetMode="External"/><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devopedia.org/natural-language-processing" TargetMode="Externa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hyperlink" Target="https://www.ibm.com/blog/understanding-the-different-types-of-artificial-intelligenc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diagramLayout" Target="../diagrams/layout3.xml"/><Relationship Id="rId7" Type="http://schemas.openxmlformats.org/officeDocument/2006/relationships/image" Target="../media/image45.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48.svg"/><Relationship Id="rId4" Type="http://schemas.openxmlformats.org/officeDocument/2006/relationships/diagramQuickStyle" Target="../diagrams/quickStyle3.xml"/><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2035-E9B7-4B1B-9758-8A4D791FAB73}"/>
              </a:ext>
            </a:extLst>
          </p:cNvPr>
          <p:cNvSpPr>
            <a:spLocks noGrp="1"/>
          </p:cNvSpPr>
          <p:nvPr>
            <p:ph type="title"/>
          </p:nvPr>
        </p:nvSpPr>
        <p:spPr/>
        <p:txBody>
          <a:bodyPr/>
          <a:lstStyle/>
          <a:p>
            <a:r>
              <a:rPr lang="en-US" dirty="0"/>
              <a:t>GOYN Data and Tech CoP #2: </a:t>
            </a:r>
            <a:br>
              <a:rPr lang="en-US" dirty="0"/>
            </a:br>
            <a:r>
              <a:rPr lang="en-US" sz="1400" dirty="0"/>
              <a:t> </a:t>
            </a:r>
            <a:br>
              <a:rPr lang="en-US" dirty="0"/>
            </a:br>
            <a:r>
              <a:rPr lang="en-US" dirty="0"/>
              <a:t>Artificial Intelligence in Youth Programming</a:t>
            </a:r>
          </a:p>
        </p:txBody>
      </p:sp>
      <p:sp>
        <p:nvSpPr>
          <p:cNvPr id="3" name="Text Placeholder 2">
            <a:extLst>
              <a:ext uri="{FF2B5EF4-FFF2-40B4-BE49-F238E27FC236}">
                <a16:creationId xmlns:a16="http://schemas.microsoft.com/office/drawing/2014/main" id="{9BD228F5-1131-4B81-A2AF-C791449B68BB}"/>
              </a:ext>
            </a:extLst>
          </p:cNvPr>
          <p:cNvSpPr>
            <a:spLocks noGrp="1"/>
          </p:cNvSpPr>
          <p:nvPr>
            <p:ph type="body" sz="quarter" idx="10"/>
          </p:nvPr>
        </p:nvSpPr>
        <p:spPr>
          <a:xfrm>
            <a:off x="1020445" y="2620093"/>
            <a:ext cx="10151110" cy="320741"/>
          </a:xfrm>
        </p:spPr>
        <p:txBody>
          <a:bodyPr/>
          <a:lstStyle/>
          <a:p>
            <a:r>
              <a:rPr lang="en-US" dirty="0"/>
              <a:t>EMERGING TECHNOLOGIES:</a:t>
            </a:r>
          </a:p>
        </p:txBody>
      </p:sp>
      <p:sp>
        <p:nvSpPr>
          <p:cNvPr id="4" name="Text Placeholder 2">
            <a:extLst>
              <a:ext uri="{FF2B5EF4-FFF2-40B4-BE49-F238E27FC236}">
                <a16:creationId xmlns:a16="http://schemas.microsoft.com/office/drawing/2014/main" id="{1C9C6898-6942-34D3-97E2-DE61D5E6590C}"/>
              </a:ext>
            </a:extLst>
          </p:cNvPr>
          <p:cNvSpPr txBox="1">
            <a:spLocks/>
          </p:cNvSpPr>
          <p:nvPr/>
        </p:nvSpPr>
        <p:spPr>
          <a:xfrm>
            <a:off x="1020445" y="4719614"/>
            <a:ext cx="10151110" cy="32074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rPr>
              <a:t>Nyambura Kariuki</a:t>
            </a:r>
          </a:p>
          <a:p>
            <a:r>
              <a:rPr lang="en-US" dirty="0"/>
              <a:t>29</a:t>
            </a:r>
            <a:r>
              <a:rPr lang="en-US" baseline="30000" dirty="0"/>
              <a:t>th</a:t>
            </a:r>
            <a:r>
              <a:rPr lang="en-US" dirty="0"/>
              <a:t> May 2024</a:t>
            </a:r>
          </a:p>
        </p:txBody>
      </p:sp>
    </p:spTree>
    <p:extLst>
      <p:ext uri="{BB962C8B-B14F-4D97-AF65-F5344CB8AC3E}">
        <p14:creationId xmlns:p14="http://schemas.microsoft.com/office/powerpoint/2010/main" val="325391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fr-FR" dirty="0"/>
              <a:t>AI is creating demand for new skills</a:t>
            </a:r>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2. AI and youth economic empowerment</a:t>
            </a:r>
          </a:p>
        </p:txBody>
      </p:sp>
      <p:sp>
        <p:nvSpPr>
          <p:cNvPr id="4" name="Content Placeholder 7">
            <a:extLst>
              <a:ext uri="{FF2B5EF4-FFF2-40B4-BE49-F238E27FC236}">
                <a16:creationId xmlns:a16="http://schemas.microsoft.com/office/drawing/2014/main" id="{D7E6A96F-FBCE-1584-3606-7F009F78A8B3}"/>
              </a:ext>
            </a:extLst>
          </p:cNvPr>
          <p:cNvSpPr txBox="1">
            <a:spLocks/>
          </p:cNvSpPr>
          <p:nvPr/>
        </p:nvSpPr>
        <p:spPr>
          <a:xfrm>
            <a:off x="838199" y="1787703"/>
            <a:ext cx="10984833" cy="4510355"/>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b="1" dirty="0">
                <a:solidFill>
                  <a:schemeClr val="accent1"/>
                </a:solidFill>
              </a:rPr>
              <a:t>Prompt Engineer: </a:t>
            </a:r>
            <a:r>
              <a:rPr lang="en-US" sz="1800" dirty="0"/>
              <a:t>Prompts and interacts with AI software to get the desired outputs</a:t>
            </a:r>
          </a:p>
          <a:p>
            <a:pPr marL="342900" indent="-342900">
              <a:buFont typeface="+mj-lt"/>
              <a:buAutoNum type="arabicPeriod"/>
            </a:pPr>
            <a:r>
              <a:rPr lang="en-US" sz="1800" b="1" dirty="0">
                <a:solidFill>
                  <a:srgbClr val="00A0CC"/>
                </a:solidFill>
              </a:rPr>
              <a:t>AI Content Writer: </a:t>
            </a:r>
            <a:r>
              <a:rPr lang="en-US" sz="1800" dirty="0"/>
              <a:t>Creates content tailored for specific AI applications, like chatbots or virtual assistants</a:t>
            </a:r>
          </a:p>
          <a:p>
            <a:pPr marL="342900" indent="-342900">
              <a:buFont typeface="+mj-lt"/>
              <a:buAutoNum type="arabicPeriod"/>
            </a:pPr>
            <a:r>
              <a:rPr lang="en-US" sz="1800" b="1" dirty="0">
                <a:solidFill>
                  <a:srgbClr val="00A0CC"/>
                </a:solidFill>
              </a:rPr>
              <a:t>Business Analyst - AI: </a:t>
            </a:r>
            <a:r>
              <a:rPr lang="en-US" sz="1800" dirty="0"/>
              <a:t>Analyzes business needs and identifies how AI can be used to improve efficiency and effectiveness</a:t>
            </a:r>
          </a:p>
          <a:p>
            <a:pPr marL="342900" indent="-342900">
              <a:buFont typeface="+mj-lt"/>
              <a:buAutoNum type="arabicPeriod"/>
            </a:pPr>
            <a:r>
              <a:rPr lang="en-US" sz="1800" b="1" dirty="0">
                <a:solidFill>
                  <a:schemeClr val="accent1"/>
                </a:solidFill>
              </a:rPr>
              <a:t>Programming and Coding: </a:t>
            </a:r>
            <a:r>
              <a:rPr lang="en-US" sz="1800" dirty="0"/>
              <a:t>Proficiency in programming languages such as </a:t>
            </a:r>
            <a:r>
              <a:rPr lang="en-US" sz="1800" b="1" dirty="0"/>
              <a:t>Python, Java, or C++ </a:t>
            </a:r>
            <a:r>
              <a:rPr lang="en-US" sz="1800" dirty="0"/>
              <a:t>is crucial for building and implementing AI algorithms. </a:t>
            </a:r>
            <a:endParaRPr lang="en-US" sz="1800" b="1" dirty="0"/>
          </a:p>
          <a:p>
            <a:pPr marL="342900" indent="-342900">
              <a:buFont typeface="+mj-lt"/>
              <a:buAutoNum type="arabicPeriod"/>
            </a:pPr>
            <a:r>
              <a:rPr lang="en-US" sz="1800" b="1" dirty="0">
                <a:solidFill>
                  <a:schemeClr val="accent1"/>
                </a:solidFill>
              </a:rPr>
              <a:t>Data Science and Analytics: </a:t>
            </a:r>
            <a:r>
              <a:rPr lang="en-US" sz="1800" dirty="0"/>
              <a:t>Analyzes and interprets data to inform AI development and decision-making</a:t>
            </a:r>
          </a:p>
          <a:p>
            <a:pPr marL="342900" indent="-342900">
              <a:buFont typeface="+mj-lt"/>
              <a:buAutoNum type="arabicPeriod"/>
            </a:pPr>
            <a:r>
              <a:rPr lang="en-US" sz="1800" b="1" dirty="0">
                <a:solidFill>
                  <a:srgbClr val="00A0CC"/>
                </a:solidFill>
              </a:rPr>
              <a:t>AI Security Engineer: </a:t>
            </a:r>
            <a:r>
              <a:rPr lang="en-US" sz="1800" dirty="0"/>
              <a:t>Ensures the safety and security of AI systems and data</a:t>
            </a:r>
            <a:endParaRPr lang="en-US" sz="1800" b="1" dirty="0">
              <a:solidFill>
                <a:schemeClr val="accent1"/>
              </a:solidFill>
            </a:endParaRPr>
          </a:p>
          <a:p>
            <a:pPr marL="342900" indent="-342900">
              <a:lnSpc>
                <a:spcPct val="100000"/>
              </a:lnSpc>
              <a:buFont typeface="+mj-lt"/>
              <a:buAutoNum type="arabicPeriod"/>
            </a:pPr>
            <a:r>
              <a:rPr lang="en-US" sz="1800" b="1" dirty="0">
                <a:solidFill>
                  <a:schemeClr val="accent1"/>
                </a:solidFill>
              </a:rPr>
              <a:t>Machine Learning Expertise: </a:t>
            </a:r>
            <a:r>
              <a:rPr lang="en-US" sz="1800" dirty="0"/>
              <a:t>Familiarity with popular machine learning frameworks like </a:t>
            </a:r>
            <a:r>
              <a:rPr lang="en-US" sz="1800" b="1" dirty="0"/>
              <a:t>TensorFlow or PyTorch</a:t>
            </a:r>
            <a:r>
              <a:rPr lang="en-US" sz="1800" dirty="0"/>
              <a:t> is valuable for implementing and deploying machine learning models</a:t>
            </a:r>
            <a:endParaRPr lang="en-US" sz="1800" i="1" dirty="0">
              <a:solidFill>
                <a:srgbClr val="0D0D0D"/>
              </a:solidFill>
            </a:endParaRPr>
          </a:p>
          <a:p>
            <a:pPr marL="0" indent="0">
              <a:lnSpc>
                <a:spcPct val="100000"/>
              </a:lnSpc>
              <a:buNone/>
            </a:pPr>
            <a:endParaRPr lang="en-US" sz="600" i="1" dirty="0">
              <a:solidFill>
                <a:srgbClr val="0D0D0D"/>
              </a:solidFill>
            </a:endParaRPr>
          </a:p>
          <a:p>
            <a:pPr marL="0" indent="0">
              <a:lnSpc>
                <a:spcPct val="100000"/>
              </a:lnSpc>
              <a:buNone/>
            </a:pPr>
            <a:r>
              <a:rPr lang="en-US" sz="1800" i="1" dirty="0">
                <a:solidFill>
                  <a:srgbClr val="0D0D0D"/>
                </a:solidFill>
              </a:rPr>
              <a:t>Employers are adapting and demanding the a</a:t>
            </a:r>
            <a:r>
              <a:rPr lang="en-US" sz="1800" b="0" i="1" dirty="0">
                <a:solidFill>
                  <a:srgbClr val="0D0D0D"/>
                </a:solidFill>
                <a:effectLst/>
              </a:rPr>
              <a:t>bility to actively contribute to projects, research, and applications in the rapidly evolving AI landscape</a:t>
            </a:r>
            <a:endParaRPr lang="en-PK" sz="1800" i="1"/>
          </a:p>
        </p:txBody>
      </p:sp>
      <p:sp>
        <p:nvSpPr>
          <p:cNvPr id="5" name="TextBox 4">
            <a:extLst>
              <a:ext uri="{FF2B5EF4-FFF2-40B4-BE49-F238E27FC236}">
                <a16:creationId xmlns:a16="http://schemas.microsoft.com/office/drawing/2014/main" id="{5E465DB9-5D24-2076-7816-C0366CAB7573}"/>
              </a:ext>
            </a:extLst>
          </p:cNvPr>
          <p:cNvSpPr txBox="1"/>
          <p:nvPr/>
        </p:nvSpPr>
        <p:spPr>
          <a:xfrm>
            <a:off x="930275" y="1332745"/>
            <a:ext cx="10744322" cy="307777"/>
          </a:xfrm>
          <a:prstGeom prst="rect">
            <a:avLst/>
          </a:prstGeom>
          <a:noFill/>
        </p:spPr>
        <p:txBody>
          <a:bodyPr wrap="square">
            <a:spAutoFit/>
          </a:bodyPr>
          <a:lstStyle/>
          <a:p>
            <a:pPr marL="0" indent="0">
              <a:lnSpc>
                <a:spcPct val="100000"/>
              </a:lnSpc>
              <a:buNone/>
            </a:pPr>
            <a:r>
              <a:rPr lang="en-US" sz="1400" b="1" dirty="0">
                <a:latin typeface="+mj-lt"/>
              </a:rPr>
              <a:t>Examples of AI driven demand of skills in the ecosystem</a:t>
            </a:r>
            <a:endParaRPr lang="en-US" sz="1400" b="1" i="0" dirty="0">
              <a:solidFill>
                <a:srgbClr val="0D0D0D"/>
              </a:solidFill>
              <a:effectLst/>
              <a:latin typeface="+mj-lt"/>
            </a:endParaRPr>
          </a:p>
        </p:txBody>
      </p:sp>
    </p:spTree>
    <p:extLst>
      <p:ext uri="{BB962C8B-B14F-4D97-AF65-F5344CB8AC3E}">
        <p14:creationId xmlns:p14="http://schemas.microsoft.com/office/powerpoint/2010/main" val="257061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fr-FR" dirty="0"/>
              <a:t>The AI vs. human debate</a:t>
            </a:r>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2. AI and youth economic empowerment</a:t>
            </a:r>
          </a:p>
        </p:txBody>
      </p:sp>
      <p:sp>
        <p:nvSpPr>
          <p:cNvPr id="7" name="TextBox 6">
            <a:extLst>
              <a:ext uri="{FF2B5EF4-FFF2-40B4-BE49-F238E27FC236}">
                <a16:creationId xmlns:a16="http://schemas.microsoft.com/office/drawing/2014/main" id="{AF7A9952-772F-7436-CFB1-7A7BDDBEDD84}"/>
              </a:ext>
            </a:extLst>
          </p:cNvPr>
          <p:cNvSpPr txBox="1"/>
          <p:nvPr/>
        </p:nvSpPr>
        <p:spPr>
          <a:xfrm>
            <a:off x="930275" y="2370174"/>
            <a:ext cx="5229932" cy="1169551"/>
          </a:xfrm>
          <a:prstGeom prst="rect">
            <a:avLst/>
          </a:prstGeom>
          <a:noFill/>
        </p:spPr>
        <p:txBody>
          <a:bodyPr wrap="square">
            <a:spAutoFit/>
          </a:bodyPr>
          <a:lstStyle/>
          <a:p>
            <a:pPr algn="just"/>
            <a:r>
              <a:rPr lang="en-GB" sz="1400" b="0" i="0" dirty="0">
                <a:effectLst/>
                <a:cs typeface="Calibri" panose="020F0502020204030204" pitchFamily="34" charset="0"/>
              </a:rPr>
              <a:t>At </a:t>
            </a:r>
            <a:r>
              <a:rPr lang="en-GB" sz="1400" b="0" i="0" u="none" strike="noStrike" dirty="0">
                <a:effectLst/>
                <a:cs typeface="Calibri" panose="020F0502020204030204" pitchFamily="34" charset="0"/>
                <a:hlinkClick r:id="rId2"/>
              </a:rPr>
              <a:t>Runnovate</a:t>
            </a:r>
            <a:r>
              <a:rPr lang="en-GB" sz="1400" b="0" i="0" dirty="0">
                <a:effectLst/>
                <a:cs typeface="Calibri" panose="020F0502020204030204" pitchFamily="34" charset="0"/>
              </a:rPr>
              <a:t>, we match entrepreneurs with virtual assistants. When AI gained popularity, fears arose that it would replace virtual assistants in tasks like content writing and data entry. However, </a:t>
            </a:r>
            <a:r>
              <a:rPr lang="en-GB" sz="1400" b="1" i="0" dirty="0">
                <a:solidFill>
                  <a:srgbClr val="00A0CC"/>
                </a:solidFill>
                <a:effectLst/>
                <a:cs typeface="Calibri" panose="020F0502020204030204" pitchFamily="34" charset="0"/>
              </a:rPr>
              <a:t>the reality is different. Our observation so far is that AI serves as a productivity booster, not a replacement</a:t>
            </a:r>
            <a:endParaRPr lang="en-US" sz="1400" b="1" dirty="0">
              <a:solidFill>
                <a:srgbClr val="00A0CC"/>
              </a:solidFill>
              <a:cs typeface="Calibri" panose="020F0502020204030204" pitchFamily="34" charset="0"/>
            </a:endParaRPr>
          </a:p>
        </p:txBody>
      </p:sp>
      <p:pic>
        <p:nvPicPr>
          <p:cNvPr id="1026" name="Picture 2">
            <a:extLst>
              <a:ext uri="{FF2B5EF4-FFF2-40B4-BE49-F238E27FC236}">
                <a16:creationId xmlns:a16="http://schemas.microsoft.com/office/drawing/2014/main" id="{CD74E297-BABE-0475-3068-90C37170C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89" y="1778591"/>
            <a:ext cx="489605" cy="5517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115256-7CBC-8CC7-8D2B-870B29B6ADFA}"/>
              </a:ext>
            </a:extLst>
          </p:cNvPr>
          <p:cNvSpPr txBox="1"/>
          <p:nvPr/>
        </p:nvSpPr>
        <p:spPr>
          <a:xfrm>
            <a:off x="6414394" y="2370174"/>
            <a:ext cx="5426500" cy="954107"/>
          </a:xfrm>
          <a:prstGeom prst="rect">
            <a:avLst/>
          </a:prstGeom>
          <a:noFill/>
        </p:spPr>
        <p:txBody>
          <a:bodyPr wrap="square">
            <a:spAutoFit/>
          </a:bodyPr>
          <a:lstStyle/>
          <a:p>
            <a:pPr algn="just"/>
            <a:r>
              <a:rPr lang="en-US" sz="1400" dirty="0"/>
              <a:t>The real impact of AI on </a:t>
            </a:r>
            <a:r>
              <a:rPr lang="en-US" sz="1400" dirty="0">
                <a:hlinkClick r:id="rId4"/>
              </a:rPr>
              <a:t>Bridgia</a:t>
            </a:r>
            <a:r>
              <a:rPr lang="en-US" sz="1400" dirty="0"/>
              <a:t> has been the </a:t>
            </a:r>
            <a:r>
              <a:rPr lang="en-US" sz="1400" b="1" dirty="0">
                <a:solidFill>
                  <a:srgbClr val="00A0CC"/>
                </a:solidFill>
              </a:rPr>
              <a:t>drastic reduction of cost and access to “expertise” </a:t>
            </a:r>
            <a:r>
              <a:rPr lang="en-US" sz="1400" dirty="0"/>
              <a:t>in order to develop e-learning programs, content and assessments. It has helped us to stay lean in cost and personnel</a:t>
            </a:r>
          </a:p>
        </p:txBody>
      </p:sp>
      <p:pic>
        <p:nvPicPr>
          <p:cNvPr id="1028" name="Picture 4" descr="Bridgia Company Profile: Valuation, Funding &amp; Investors | PitchBook">
            <a:extLst>
              <a:ext uri="{FF2B5EF4-FFF2-40B4-BE49-F238E27FC236}">
                <a16:creationId xmlns:a16="http://schemas.microsoft.com/office/drawing/2014/main" id="{BFEF3D52-00E0-55FF-0038-34C2B0A9E9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848" b="38102"/>
          <a:stretch/>
        </p:blipFill>
        <p:spPr bwMode="auto">
          <a:xfrm>
            <a:off x="6414394" y="1916019"/>
            <a:ext cx="1678972" cy="4541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CF5F3C-8DD1-C568-5E3E-4299C43BAF9A}"/>
              </a:ext>
            </a:extLst>
          </p:cNvPr>
          <p:cNvSpPr txBox="1"/>
          <p:nvPr/>
        </p:nvSpPr>
        <p:spPr>
          <a:xfrm>
            <a:off x="866068" y="4336368"/>
            <a:ext cx="5229932" cy="2031325"/>
          </a:xfrm>
          <a:prstGeom prst="rect">
            <a:avLst/>
          </a:prstGeom>
          <a:noFill/>
        </p:spPr>
        <p:txBody>
          <a:bodyPr wrap="square">
            <a:spAutoFit/>
          </a:bodyPr>
          <a:lstStyle/>
          <a:p>
            <a:pPr algn="just"/>
            <a:r>
              <a:rPr lang="en-GB" sz="1400" dirty="0"/>
              <a:t>We see AI poised to </a:t>
            </a:r>
            <a:r>
              <a:rPr lang="en-GB" sz="1400" b="1" dirty="0">
                <a:solidFill>
                  <a:srgbClr val="00A0CC"/>
                </a:solidFill>
              </a:rPr>
              <a:t>bring a certain positive magic to customized upskilling and career pathways</a:t>
            </a:r>
            <a:r>
              <a:rPr lang="en-GB" sz="1400" dirty="0"/>
              <a:t>, and that’s great. But </a:t>
            </a:r>
            <a:r>
              <a:rPr lang="en-GB" sz="1400" b="1" dirty="0">
                <a:solidFill>
                  <a:srgbClr val="00A0CC"/>
                </a:solidFill>
              </a:rPr>
              <a:t>we also see AI already removing demand for certain digital jobs</a:t>
            </a:r>
            <a:r>
              <a:rPr lang="en-GB" sz="1400" dirty="0"/>
              <a:t>, like entry-level software engineers and data scientists. </a:t>
            </a:r>
          </a:p>
          <a:p>
            <a:pPr algn="just"/>
            <a:endParaRPr lang="en-GB" sz="1400" dirty="0"/>
          </a:p>
          <a:p>
            <a:pPr algn="just"/>
            <a:r>
              <a:rPr lang="en-US" sz="1400" i="1" dirty="0"/>
              <a:t>I hope this anecdote doesn’t become the norm… or that AI soon unleashes some new high volume job categories we can’t envision yet!</a:t>
            </a:r>
          </a:p>
        </p:txBody>
      </p:sp>
      <p:pic>
        <p:nvPicPr>
          <p:cNvPr id="1030" name="Picture 6" descr="Recruiting solutions that build world-class teams | Shortlist">
            <a:extLst>
              <a:ext uri="{FF2B5EF4-FFF2-40B4-BE49-F238E27FC236}">
                <a16:creationId xmlns:a16="http://schemas.microsoft.com/office/drawing/2014/main" id="{B3003422-1AA0-1D86-104F-660DAF78A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75" y="3910227"/>
            <a:ext cx="1712973" cy="441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23FADF4-00F9-B5BA-6013-9A87B338D186}"/>
              </a:ext>
            </a:extLst>
          </p:cNvPr>
          <p:cNvSpPr txBox="1"/>
          <p:nvPr/>
        </p:nvSpPr>
        <p:spPr>
          <a:xfrm>
            <a:off x="6414394" y="4259423"/>
            <a:ext cx="5426500" cy="2462213"/>
          </a:xfrm>
          <a:prstGeom prst="rect">
            <a:avLst/>
          </a:prstGeom>
          <a:noFill/>
        </p:spPr>
        <p:txBody>
          <a:bodyPr wrap="square">
            <a:spAutoFit/>
          </a:bodyPr>
          <a:lstStyle/>
          <a:p>
            <a:pPr algn="just" fontAlgn="base"/>
            <a:r>
              <a:rPr lang="en-GB" sz="1400" dirty="0"/>
              <a:t>Many businesses in Sub-Saharan Africa have a can-do attitude that want to make success happen, but have been let down by education or lack of resources. </a:t>
            </a:r>
          </a:p>
          <a:p>
            <a:pPr algn="just" fontAlgn="base"/>
            <a:endParaRPr lang="en-GB" sz="1400" dirty="0"/>
          </a:p>
          <a:p>
            <a:pPr algn="just" fontAlgn="base"/>
            <a:r>
              <a:rPr lang="en-GB" sz="1400" dirty="0"/>
              <a:t>Our </a:t>
            </a:r>
            <a:r>
              <a:rPr lang="en-GB" sz="1400" b="1" dirty="0">
                <a:solidFill>
                  <a:srgbClr val="00A0CC"/>
                </a:solidFill>
              </a:rPr>
              <a:t>AI-enabled tool, </a:t>
            </a:r>
            <a:r>
              <a:rPr lang="en-GB" sz="1400" b="1" dirty="0">
                <a:solidFill>
                  <a:srgbClr val="00A0CC"/>
                </a:solidFill>
                <a:hlinkClick r:id="rId7"/>
              </a:rPr>
              <a:t>DOER</a:t>
            </a:r>
            <a:r>
              <a:rPr lang="en-GB" sz="1400" b="1" dirty="0">
                <a:solidFill>
                  <a:srgbClr val="00A0CC"/>
                </a:solidFill>
              </a:rPr>
              <a:t> Business, gives small businesses super intelligence in their pocket</a:t>
            </a:r>
            <a:r>
              <a:rPr lang="en-GB" sz="1400" dirty="0"/>
              <a:t>. </a:t>
            </a:r>
          </a:p>
          <a:p>
            <a:pPr algn="just" fontAlgn="base"/>
            <a:endParaRPr lang="en-GB" sz="1400" dirty="0"/>
          </a:p>
          <a:p>
            <a:pPr algn="just" fontAlgn="base"/>
            <a:r>
              <a:rPr lang="en-GB" sz="1400" dirty="0"/>
              <a:t>We’re targeting what we believe will be the highest impact case study of Generative AI: a suite of software that can transform each small business into a thriving engine of the local economy</a:t>
            </a:r>
            <a:r>
              <a:rPr lang="en-GB" sz="1400" b="1" dirty="0"/>
              <a:t> – </a:t>
            </a:r>
            <a:r>
              <a:rPr lang="en-GB" sz="1400" b="1" dirty="0">
                <a:solidFill>
                  <a:srgbClr val="00A0CC"/>
                </a:solidFill>
              </a:rPr>
              <a:t>Access to strategic resources for small businesses</a:t>
            </a:r>
          </a:p>
        </p:txBody>
      </p:sp>
      <p:sp>
        <p:nvSpPr>
          <p:cNvPr id="13" name="TextBox 12">
            <a:extLst>
              <a:ext uri="{FF2B5EF4-FFF2-40B4-BE49-F238E27FC236}">
                <a16:creationId xmlns:a16="http://schemas.microsoft.com/office/drawing/2014/main" id="{B7292216-B55B-D753-7F1E-A2CE5CF2BEAD}"/>
              </a:ext>
            </a:extLst>
          </p:cNvPr>
          <p:cNvSpPr txBox="1"/>
          <p:nvPr/>
        </p:nvSpPr>
        <p:spPr>
          <a:xfrm>
            <a:off x="930275" y="1332745"/>
            <a:ext cx="10744322" cy="307777"/>
          </a:xfrm>
          <a:prstGeom prst="rect">
            <a:avLst/>
          </a:prstGeom>
          <a:noFill/>
        </p:spPr>
        <p:txBody>
          <a:bodyPr wrap="square">
            <a:spAutoFit/>
          </a:bodyPr>
          <a:lstStyle/>
          <a:p>
            <a:pPr marL="0" indent="0">
              <a:lnSpc>
                <a:spcPct val="100000"/>
              </a:lnSpc>
              <a:buNone/>
            </a:pPr>
            <a:r>
              <a:rPr lang="en-US" sz="1400" b="1" dirty="0">
                <a:latin typeface="+mj-lt"/>
              </a:rPr>
              <a:t>Crowdsourced insights from gig economy platforms – </a:t>
            </a:r>
            <a:r>
              <a:rPr lang="en-US" sz="1400" b="1" dirty="0">
                <a:latin typeface="+mj-lt"/>
                <a:hlinkClick r:id="rId8"/>
              </a:rPr>
              <a:t>Impact of AI on jobtech platforms by Jobtech Alliance</a:t>
            </a:r>
            <a:r>
              <a:rPr lang="en-US" sz="1400" b="1" dirty="0">
                <a:latin typeface="+mj-lt"/>
              </a:rPr>
              <a:t> </a:t>
            </a:r>
            <a:endParaRPr lang="en-US" sz="1400" b="1" i="0" dirty="0">
              <a:solidFill>
                <a:srgbClr val="0D0D0D"/>
              </a:solidFill>
              <a:effectLst/>
              <a:latin typeface="+mj-lt"/>
            </a:endParaRPr>
          </a:p>
        </p:txBody>
      </p:sp>
      <p:pic>
        <p:nvPicPr>
          <p:cNvPr id="1032" name="Picture 8" descr="InfiniteUp">
            <a:extLst>
              <a:ext uri="{FF2B5EF4-FFF2-40B4-BE49-F238E27FC236}">
                <a16:creationId xmlns:a16="http://schemas.microsoft.com/office/drawing/2014/main" id="{71706BB7-F4C3-5212-20CA-B447AD516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4394" y="3883280"/>
            <a:ext cx="1678973" cy="38957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814F29FE-7C7B-6C9D-F010-19643458B6F4}"/>
              </a:ext>
            </a:extLst>
          </p:cNvPr>
          <p:cNvCxnSpPr/>
          <p:nvPr/>
        </p:nvCxnSpPr>
        <p:spPr>
          <a:xfrm>
            <a:off x="6229657" y="2170230"/>
            <a:ext cx="0" cy="4097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919324-B312-977A-C24A-7CEB3FC847E1}"/>
              </a:ext>
            </a:extLst>
          </p:cNvPr>
          <p:cNvCxnSpPr/>
          <p:nvPr/>
        </p:nvCxnSpPr>
        <p:spPr>
          <a:xfrm>
            <a:off x="1192192" y="3715470"/>
            <a:ext cx="102115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36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fr-FR" dirty="0"/>
              <a:t>AI is causing discomfort and concern on the future of work</a:t>
            </a:r>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2. AI and youth economic empowerment</a:t>
            </a:r>
          </a:p>
        </p:txBody>
      </p:sp>
      <p:sp>
        <p:nvSpPr>
          <p:cNvPr id="5" name="TextBox 4">
            <a:extLst>
              <a:ext uri="{FF2B5EF4-FFF2-40B4-BE49-F238E27FC236}">
                <a16:creationId xmlns:a16="http://schemas.microsoft.com/office/drawing/2014/main" id="{5E465DB9-5D24-2076-7816-C0366CAB7573}"/>
              </a:ext>
            </a:extLst>
          </p:cNvPr>
          <p:cNvSpPr txBox="1"/>
          <p:nvPr/>
        </p:nvSpPr>
        <p:spPr>
          <a:xfrm>
            <a:off x="930275" y="1332745"/>
            <a:ext cx="10744322" cy="307777"/>
          </a:xfrm>
          <a:prstGeom prst="rect">
            <a:avLst/>
          </a:prstGeom>
          <a:noFill/>
        </p:spPr>
        <p:txBody>
          <a:bodyPr wrap="square">
            <a:spAutoFit/>
          </a:bodyPr>
          <a:lstStyle/>
          <a:p>
            <a:pPr marL="0" indent="0">
              <a:lnSpc>
                <a:spcPct val="100000"/>
              </a:lnSpc>
              <a:buNone/>
            </a:pPr>
            <a:r>
              <a:rPr lang="en-US" sz="1400" b="1" dirty="0">
                <a:latin typeface="+mj-lt"/>
              </a:rPr>
              <a:t>Some of the common concerns on AI disruption:</a:t>
            </a:r>
            <a:endParaRPr lang="en-US" sz="1400" b="1" i="0" dirty="0">
              <a:solidFill>
                <a:srgbClr val="0D0D0D"/>
              </a:solidFill>
              <a:effectLst/>
              <a:latin typeface="+mj-lt"/>
            </a:endParaRPr>
          </a:p>
        </p:txBody>
      </p:sp>
      <p:sp>
        <p:nvSpPr>
          <p:cNvPr id="6" name="Content Placeholder 2">
            <a:extLst>
              <a:ext uri="{FF2B5EF4-FFF2-40B4-BE49-F238E27FC236}">
                <a16:creationId xmlns:a16="http://schemas.microsoft.com/office/drawing/2014/main" id="{23FA3D29-7D82-430D-01BE-17DE8DBF870A}"/>
              </a:ext>
            </a:extLst>
          </p:cNvPr>
          <p:cNvSpPr txBox="1">
            <a:spLocks/>
          </p:cNvSpPr>
          <p:nvPr/>
        </p:nvSpPr>
        <p:spPr>
          <a:xfrm>
            <a:off x="930274" y="1954938"/>
            <a:ext cx="11071225" cy="4429822"/>
          </a:xfr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1800" b="1" dirty="0">
                <a:solidFill>
                  <a:schemeClr val="accent1"/>
                </a:solidFill>
              </a:rPr>
              <a:t>Job Displacement: </a:t>
            </a:r>
            <a:r>
              <a:rPr lang="en-US" sz="1800" dirty="0"/>
              <a:t>Some fear that AI and automation might lead to job displacement</a:t>
            </a:r>
          </a:p>
          <a:p>
            <a:pPr marL="0" indent="0" algn="just">
              <a:lnSpc>
                <a:spcPct val="150000"/>
              </a:lnSpc>
              <a:buFont typeface="Arial" panose="020B0604020202020204" pitchFamily="34" charset="0"/>
              <a:buNone/>
            </a:pPr>
            <a:r>
              <a:rPr lang="en-US" sz="1800" b="1" dirty="0">
                <a:solidFill>
                  <a:schemeClr val="accent1"/>
                </a:solidFill>
              </a:rPr>
              <a:t>Privacy Issues: </a:t>
            </a:r>
            <a:r>
              <a:rPr lang="en-US" sz="1800" dirty="0"/>
              <a:t>Privacy worries regarding the collection of personal data</a:t>
            </a:r>
          </a:p>
          <a:p>
            <a:pPr marL="0" indent="0" algn="just">
              <a:lnSpc>
                <a:spcPct val="150000"/>
              </a:lnSpc>
              <a:buFont typeface="Arial" panose="020B0604020202020204" pitchFamily="34" charset="0"/>
              <a:buNone/>
            </a:pPr>
            <a:r>
              <a:rPr lang="en-US" sz="1800" b="1" dirty="0">
                <a:solidFill>
                  <a:schemeClr val="accent1"/>
                </a:solidFill>
              </a:rPr>
              <a:t>Security Risks: </a:t>
            </a:r>
            <a:r>
              <a:rPr lang="en-US" sz="1800" dirty="0"/>
              <a:t>Fears of malicious use of AI and safety of children</a:t>
            </a:r>
          </a:p>
          <a:p>
            <a:pPr marL="0" indent="0" algn="just">
              <a:lnSpc>
                <a:spcPct val="150000"/>
              </a:lnSpc>
              <a:buFont typeface="Arial" panose="020B0604020202020204" pitchFamily="34" charset="0"/>
              <a:buNone/>
            </a:pPr>
            <a:r>
              <a:rPr lang="en-US" sz="1800" b="1" dirty="0">
                <a:solidFill>
                  <a:schemeClr val="accent1"/>
                </a:solidFill>
              </a:rPr>
              <a:t>Social Impact: </a:t>
            </a:r>
            <a:r>
              <a:rPr lang="en-US" sz="1800" dirty="0"/>
              <a:t>Worries about AI influencing social dynamics and increasing poverty gap</a:t>
            </a:r>
          </a:p>
          <a:p>
            <a:pPr marL="0" indent="0" algn="just">
              <a:lnSpc>
                <a:spcPct val="150000"/>
              </a:lnSpc>
              <a:buNone/>
            </a:pPr>
            <a:r>
              <a:rPr lang="en-US" sz="1800" b="1" dirty="0">
                <a:solidFill>
                  <a:schemeClr val="accent1"/>
                </a:solidFill>
              </a:rPr>
              <a:t>Social biases: </a:t>
            </a:r>
            <a:r>
              <a:rPr lang="en-US" sz="1800" dirty="0"/>
              <a:t>Increase of inequity, injustice and scaled unconscious biases based on training data </a:t>
            </a:r>
          </a:p>
          <a:p>
            <a:pPr marL="0" indent="0" algn="just">
              <a:lnSpc>
                <a:spcPct val="150000"/>
              </a:lnSpc>
              <a:buFont typeface="Arial" panose="020B0604020202020204" pitchFamily="34" charset="0"/>
              <a:buNone/>
            </a:pPr>
            <a:r>
              <a:rPr lang="en-US" sz="1800" b="1" dirty="0">
                <a:solidFill>
                  <a:schemeClr val="accent1"/>
                </a:solidFill>
              </a:rPr>
              <a:t>Regulatory Challenges: </a:t>
            </a:r>
            <a:r>
              <a:rPr lang="en-US" sz="1800" dirty="0"/>
              <a:t>A call for Governments to implement effective regulations &amp; policies</a:t>
            </a:r>
          </a:p>
          <a:p>
            <a:pPr marL="0" indent="0" algn="just">
              <a:lnSpc>
                <a:spcPct val="150000"/>
              </a:lnSpc>
              <a:buFont typeface="Arial" panose="020B0604020202020204" pitchFamily="34" charset="0"/>
              <a:buNone/>
            </a:pPr>
            <a:endParaRPr lang="en-US" sz="1800" dirty="0"/>
          </a:p>
          <a:p>
            <a:pPr marL="0" indent="0" algn="just">
              <a:lnSpc>
                <a:spcPct val="100000"/>
              </a:lnSpc>
              <a:buNone/>
            </a:pPr>
            <a:r>
              <a:rPr lang="en-US" sz="1800" b="0" i="0" dirty="0">
                <a:solidFill>
                  <a:srgbClr val="0D0D0D"/>
                </a:solidFill>
                <a:effectLst/>
              </a:rPr>
              <a:t>Addressing these concerns is crucial for fostering a balanced understanding of AI's impact and ensuring responsible development and adoption</a:t>
            </a:r>
            <a:endParaRPr lang="en-PK" sz="1800"/>
          </a:p>
        </p:txBody>
      </p:sp>
    </p:spTree>
    <p:extLst>
      <p:ext uri="{BB962C8B-B14F-4D97-AF65-F5344CB8AC3E}">
        <p14:creationId xmlns:p14="http://schemas.microsoft.com/office/powerpoint/2010/main" val="317287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fr-FR" dirty="0"/>
              <a:t>Individual and collective efforts are </a:t>
            </a:r>
            <a:r>
              <a:rPr lang="en-GB" dirty="0"/>
              <a:t>needed</a:t>
            </a:r>
            <a:r>
              <a:rPr lang="fr-FR" dirty="0"/>
              <a:t> to mitigate </a:t>
            </a:r>
            <a:r>
              <a:rPr lang="en-GB" dirty="0"/>
              <a:t>these</a:t>
            </a:r>
            <a:r>
              <a:rPr lang="fr-FR" dirty="0"/>
              <a:t> concerns</a:t>
            </a:r>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2. AI and youth economic empowerment</a:t>
            </a:r>
          </a:p>
        </p:txBody>
      </p:sp>
      <p:sp>
        <p:nvSpPr>
          <p:cNvPr id="5" name="TextBox 4">
            <a:extLst>
              <a:ext uri="{FF2B5EF4-FFF2-40B4-BE49-F238E27FC236}">
                <a16:creationId xmlns:a16="http://schemas.microsoft.com/office/drawing/2014/main" id="{5E465DB9-5D24-2076-7816-C0366CAB7573}"/>
              </a:ext>
            </a:extLst>
          </p:cNvPr>
          <p:cNvSpPr txBox="1"/>
          <p:nvPr/>
        </p:nvSpPr>
        <p:spPr>
          <a:xfrm>
            <a:off x="930275" y="1396913"/>
            <a:ext cx="10744322" cy="307777"/>
          </a:xfrm>
          <a:prstGeom prst="rect">
            <a:avLst/>
          </a:prstGeom>
          <a:noFill/>
        </p:spPr>
        <p:txBody>
          <a:bodyPr wrap="square">
            <a:spAutoFit/>
          </a:bodyPr>
          <a:lstStyle/>
          <a:p>
            <a:pPr marL="0" indent="0">
              <a:lnSpc>
                <a:spcPct val="100000"/>
              </a:lnSpc>
              <a:buNone/>
            </a:pPr>
            <a:r>
              <a:rPr lang="en-US" sz="1400" b="1" dirty="0">
                <a:latin typeface="+mj-lt"/>
              </a:rPr>
              <a:t>involves a combination of strategies, ethical considerations, and proactive measures</a:t>
            </a:r>
            <a:endParaRPr lang="en-US" sz="1400" b="1" i="0" dirty="0">
              <a:solidFill>
                <a:srgbClr val="0D0D0D"/>
              </a:solidFill>
              <a:effectLst/>
              <a:latin typeface="+mj-lt"/>
            </a:endParaRPr>
          </a:p>
        </p:txBody>
      </p:sp>
      <p:sp>
        <p:nvSpPr>
          <p:cNvPr id="6" name="Content Placeholder 2">
            <a:extLst>
              <a:ext uri="{FF2B5EF4-FFF2-40B4-BE49-F238E27FC236}">
                <a16:creationId xmlns:a16="http://schemas.microsoft.com/office/drawing/2014/main" id="{23FA3D29-7D82-430D-01BE-17DE8DBF870A}"/>
              </a:ext>
            </a:extLst>
          </p:cNvPr>
          <p:cNvSpPr txBox="1">
            <a:spLocks/>
          </p:cNvSpPr>
          <p:nvPr/>
        </p:nvSpPr>
        <p:spPr>
          <a:xfrm>
            <a:off x="930274" y="1682224"/>
            <a:ext cx="11071225" cy="4903062"/>
          </a:xfr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800" b="1" dirty="0">
                <a:solidFill>
                  <a:srgbClr val="00A0CC"/>
                </a:solidFill>
              </a:rPr>
              <a:t>Bridge the demand/supply gap </a:t>
            </a:r>
            <a:r>
              <a:rPr lang="en-US" sz="1800" dirty="0"/>
              <a:t>to ensure training courses align with the dynamic needs – teach our generations on how to learn/continuous upskilling</a:t>
            </a:r>
          </a:p>
          <a:p>
            <a:pPr algn="just">
              <a:lnSpc>
                <a:spcPct val="100000"/>
              </a:lnSpc>
            </a:pPr>
            <a:r>
              <a:rPr lang="en-US" sz="1800" b="1" dirty="0">
                <a:solidFill>
                  <a:srgbClr val="00A0CC"/>
                </a:solidFill>
              </a:rPr>
              <a:t>Basic digital skills </a:t>
            </a:r>
            <a:r>
              <a:rPr lang="en-US" sz="1800" dirty="0"/>
              <a:t>to every individual as a basic need</a:t>
            </a:r>
          </a:p>
          <a:p>
            <a:pPr algn="just">
              <a:lnSpc>
                <a:spcPct val="100000"/>
              </a:lnSpc>
            </a:pPr>
            <a:r>
              <a:rPr lang="en-US" sz="1800" dirty="0"/>
              <a:t>Creation of community forums where </a:t>
            </a:r>
            <a:r>
              <a:rPr lang="en-US" sz="1800" b="1" dirty="0">
                <a:solidFill>
                  <a:srgbClr val="00A0CC"/>
                </a:solidFill>
              </a:rPr>
              <a:t>citizens/users have a voice</a:t>
            </a:r>
            <a:r>
              <a:rPr lang="en-US" sz="1800" dirty="0"/>
              <a:t> in the development and deployment of AI technologies</a:t>
            </a:r>
          </a:p>
          <a:p>
            <a:pPr algn="just">
              <a:lnSpc>
                <a:spcPct val="100000"/>
              </a:lnSpc>
            </a:pPr>
            <a:r>
              <a:rPr lang="en-US" sz="1800" b="1" dirty="0">
                <a:solidFill>
                  <a:srgbClr val="00A0CC"/>
                </a:solidFill>
              </a:rPr>
              <a:t>Transparency</a:t>
            </a:r>
            <a:r>
              <a:rPr lang="en-US" sz="1800" dirty="0"/>
              <a:t> of machine training data &amp; feedback loops to mitigate against inequities </a:t>
            </a:r>
            <a:r>
              <a:rPr lang="en-US" sz="1800" i="1" dirty="0"/>
              <a:t>(Human intelligence remains relevant to monitor AI)</a:t>
            </a:r>
          </a:p>
          <a:p>
            <a:pPr algn="just">
              <a:lnSpc>
                <a:spcPct val="100000"/>
              </a:lnSpc>
            </a:pPr>
            <a:r>
              <a:rPr lang="en-US" sz="1800" dirty="0"/>
              <a:t>Adopt </a:t>
            </a:r>
            <a:r>
              <a:rPr lang="en-US" sz="1800" b="1" dirty="0">
                <a:solidFill>
                  <a:srgbClr val="00A0CC"/>
                </a:solidFill>
              </a:rPr>
              <a:t>privacy-centric practices </a:t>
            </a:r>
            <a:r>
              <a:rPr lang="en-US" sz="1800" dirty="0"/>
              <a:t>such as anonymizing personal data, implementing strong encryption, and providing clear consent mechanisms for data collection. </a:t>
            </a:r>
            <a:r>
              <a:rPr lang="en-US" sz="1800" i="1" dirty="0"/>
              <a:t>Privacy by Design</a:t>
            </a:r>
          </a:p>
          <a:p>
            <a:pPr algn="just">
              <a:lnSpc>
                <a:spcPct val="100000"/>
              </a:lnSpc>
            </a:pPr>
            <a:r>
              <a:rPr lang="en-US" sz="1800" dirty="0"/>
              <a:t>Proactive </a:t>
            </a:r>
            <a:r>
              <a:rPr lang="en-US" sz="1800" b="1" dirty="0">
                <a:solidFill>
                  <a:srgbClr val="00A0CC"/>
                </a:solidFill>
              </a:rPr>
              <a:t>cyber security measures </a:t>
            </a:r>
            <a:r>
              <a:rPr lang="en-US" sz="1800" dirty="0"/>
              <a:t>to ensure the continuous evaluation and improvement of platform security </a:t>
            </a:r>
          </a:p>
          <a:p>
            <a:pPr algn="just">
              <a:lnSpc>
                <a:spcPct val="100000"/>
              </a:lnSpc>
            </a:pPr>
            <a:r>
              <a:rPr lang="en-US" sz="1800" b="1" dirty="0">
                <a:solidFill>
                  <a:srgbClr val="00A0CC"/>
                </a:solidFill>
              </a:rPr>
              <a:t>Collaborate with regulatory bodies </a:t>
            </a:r>
            <a:r>
              <a:rPr lang="en-US" sz="1800" dirty="0"/>
              <a:t>to develop industry-specific AI standards that ensure responsible and ethical use</a:t>
            </a:r>
          </a:p>
        </p:txBody>
      </p:sp>
    </p:spTree>
    <p:extLst>
      <p:ext uri="{BB962C8B-B14F-4D97-AF65-F5344CB8AC3E}">
        <p14:creationId xmlns:p14="http://schemas.microsoft.com/office/powerpoint/2010/main" val="372783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Ethical use and implementation of AI is essential for positive gains in our ecosystems</a:t>
            </a:r>
            <a:endParaRPr lang="fr-FR" dirty="0"/>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2. AI and youth economic empowerment</a:t>
            </a:r>
          </a:p>
        </p:txBody>
      </p:sp>
      <p:sp>
        <p:nvSpPr>
          <p:cNvPr id="5" name="TextBox 4">
            <a:extLst>
              <a:ext uri="{FF2B5EF4-FFF2-40B4-BE49-F238E27FC236}">
                <a16:creationId xmlns:a16="http://schemas.microsoft.com/office/drawing/2014/main" id="{5E465DB9-5D24-2076-7816-C0366CAB7573}"/>
              </a:ext>
            </a:extLst>
          </p:cNvPr>
          <p:cNvSpPr txBox="1"/>
          <p:nvPr/>
        </p:nvSpPr>
        <p:spPr>
          <a:xfrm>
            <a:off x="930275" y="1477123"/>
            <a:ext cx="10744322" cy="523220"/>
          </a:xfrm>
          <a:prstGeom prst="rect">
            <a:avLst/>
          </a:prstGeom>
          <a:noFill/>
        </p:spPr>
        <p:txBody>
          <a:bodyPr wrap="square">
            <a:spAutoFit/>
          </a:bodyPr>
          <a:lstStyle/>
          <a:p>
            <a:pPr marL="0" indent="0">
              <a:lnSpc>
                <a:spcPct val="100000"/>
              </a:lnSpc>
              <a:buNone/>
            </a:pPr>
            <a:r>
              <a:rPr lang="en-US" sz="1400" b="1" dirty="0">
                <a:latin typeface="+mj-lt"/>
              </a:rPr>
              <a:t>As we harness the power of AI in youth programming and AI Concerns, it's imperative to address ethical considerations, ensuring the well-being, privacy, and fair treatment of Opportunity Youth is our priority</a:t>
            </a:r>
          </a:p>
        </p:txBody>
      </p:sp>
      <p:sp>
        <p:nvSpPr>
          <p:cNvPr id="4" name="TextBox 3">
            <a:extLst>
              <a:ext uri="{FF2B5EF4-FFF2-40B4-BE49-F238E27FC236}">
                <a16:creationId xmlns:a16="http://schemas.microsoft.com/office/drawing/2014/main" id="{D47258E0-A36B-BD12-8815-ACEAD5FC42EB}"/>
              </a:ext>
            </a:extLst>
          </p:cNvPr>
          <p:cNvSpPr txBox="1"/>
          <p:nvPr/>
        </p:nvSpPr>
        <p:spPr>
          <a:xfrm>
            <a:off x="765033" y="2383323"/>
            <a:ext cx="10437340" cy="2554545"/>
          </a:xfrm>
          <a:prstGeom prst="rect">
            <a:avLst/>
          </a:prstGeom>
          <a:noFill/>
        </p:spPr>
        <p:txBody>
          <a:bodyPr wrap="square">
            <a:spAutoFit/>
          </a:bodyPr>
          <a:lstStyle/>
          <a:p>
            <a:pPr marL="342900" indent="-342900" algn="just">
              <a:buFont typeface="Arial" panose="020B0604020202020204" pitchFamily="34" charset="0"/>
              <a:buChar char="•"/>
            </a:pPr>
            <a:r>
              <a:rPr lang="en-US" sz="2000" b="1" i="0" dirty="0">
                <a:solidFill>
                  <a:schemeClr val="accent1"/>
                </a:solidFill>
                <a:effectLst/>
                <a:latin typeface="+mj-lt"/>
              </a:rPr>
              <a:t>Privacy Concerns:</a:t>
            </a:r>
            <a:r>
              <a:rPr lang="en-US" sz="2000" b="1" i="0" dirty="0">
                <a:effectLst/>
                <a:latin typeface="+mj-lt"/>
              </a:rPr>
              <a:t> </a:t>
            </a:r>
            <a:r>
              <a:rPr lang="en-US" sz="2000" dirty="0">
                <a:latin typeface="+mj-lt"/>
                <a:cs typeface="Times New Roman" panose="02020603050405020304" pitchFamily="18" charset="0"/>
              </a:rPr>
              <a:t>O</a:t>
            </a:r>
            <a:r>
              <a:rPr lang="en-US" sz="2000" b="0" i="0" dirty="0">
                <a:effectLst/>
                <a:latin typeface="+mj-lt"/>
                <a:cs typeface="Times New Roman" panose="02020603050405020304" pitchFamily="18" charset="0"/>
              </a:rPr>
              <a:t>btaining informed consent and protecting sensitive information are foundational</a:t>
            </a:r>
          </a:p>
          <a:p>
            <a:pPr lvl="1" algn="just"/>
            <a:endParaRPr lang="en-US" sz="2000" b="0" i="0" dirty="0">
              <a:effectLst/>
              <a:latin typeface="+mj-lt"/>
            </a:endParaRPr>
          </a:p>
          <a:p>
            <a:pPr marL="342900" indent="-342900" algn="just">
              <a:buFont typeface="Arial" panose="020B0604020202020204" pitchFamily="34" charset="0"/>
              <a:buChar char="•"/>
            </a:pPr>
            <a:r>
              <a:rPr lang="en-US" sz="2000" b="1" i="0" dirty="0">
                <a:solidFill>
                  <a:schemeClr val="accent1"/>
                </a:solidFill>
                <a:effectLst/>
                <a:latin typeface="+mj-lt"/>
              </a:rPr>
              <a:t>Fairness and Bias: </a:t>
            </a:r>
            <a:r>
              <a:rPr lang="en-US" sz="2000" b="0" i="0" dirty="0">
                <a:effectLst/>
                <a:latin typeface="+mj-lt"/>
                <a:cs typeface="Times New Roman" panose="02020603050405020304" pitchFamily="18" charset="0"/>
              </a:rPr>
              <a:t>Fairness and bias in AI algorithms are critical considerations, </a:t>
            </a:r>
            <a:r>
              <a:rPr lang="en-US" sz="2000" dirty="0">
                <a:latin typeface="+mj-lt"/>
                <a:cs typeface="Times New Roman" panose="02020603050405020304" pitchFamily="18" charset="0"/>
              </a:rPr>
              <a:t>t</a:t>
            </a:r>
            <a:r>
              <a:rPr lang="en-US" sz="2000" b="0" i="0" dirty="0">
                <a:effectLst/>
                <a:latin typeface="+mj-lt"/>
                <a:cs typeface="Times New Roman" panose="02020603050405020304" pitchFamily="18" charset="0"/>
              </a:rPr>
              <a:t>ransparency in decision-making processes is key to minimizing bias</a:t>
            </a:r>
          </a:p>
          <a:p>
            <a:pPr marL="342900" indent="-342900" algn="just">
              <a:buFont typeface="Arial" panose="020B0604020202020204" pitchFamily="34" charset="0"/>
              <a:buChar char="•"/>
            </a:pPr>
            <a:endParaRPr lang="en-US" sz="2000" b="0" i="0" dirty="0">
              <a:effectLst/>
              <a:latin typeface="+mj-lt"/>
            </a:endParaRPr>
          </a:p>
          <a:p>
            <a:pPr marL="342900" indent="-342900" algn="just">
              <a:buFont typeface="Arial" panose="020B0604020202020204" pitchFamily="34" charset="0"/>
              <a:buChar char="•"/>
            </a:pPr>
            <a:r>
              <a:rPr lang="en-US" sz="2000" b="1" i="0" dirty="0">
                <a:solidFill>
                  <a:schemeClr val="accent1"/>
                </a:solidFill>
                <a:effectLst/>
                <a:latin typeface="+mj-lt"/>
              </a:rPr>
              <a:t>Inclusivity: </a:t>
            </a:r>
            <a:r>
              <a:rPr lang="en-US" sz="2000" b="0" i="0" dirty="0">
                <a:effectLst/>
                <a:latin typeface="+mj-lt"/>
                <a:cs typeface="Times New Roman" panose="02020603050405020304" pitchFamily="18" charset="0"/>
              </a:rPr>
              <a:t>All actors should commit to inclusivity, creating AI solutions that cater to diverse needs and backgrounds, ensuring accessibility for all</a:t>
            </a:r>
            <a:endParaRPr lang="en-US" sz="2000" b="1" i="0" dirty="0">
              <a:effectLst/>
              <a:latin typeface="+mj-lt"/>
            </a:endParaRPr>
          </a:p>
        </p:txBody>
      </p:sp>
    </p:spTree>
    <p:extLst>
      <p:ext uri="{BB962C8B-B14F-4D97-AF65-F5344CB8AC3E}">
        <p14:creationId xmlns:p14="http://schemas.microsoft.com/office/powerpoint/2010/main" val="262342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Case Study: Impact of AI on employment</a:t>
            </a:r>
            <a:endParaRPr lang="fr-FR" dirty="0"/>
          </a:p>
        </p:txBody>
      </p:sp>
      <p:sp>
        <p:nvSpPr>
          <p:cNvPr id="6" name="Content Placeholder 2">
            <a:extLst>
              <a:ext uri="{FF2B5EF4-FFF2-40B4-BE49-F238E27FC236}">
                <a16:creationId xmlns:a16="http://schemas.microsoft.com/office/drawing/2014/main" id="{D9781148-AE53-C5EA-A66B-BE1955ED73E5}"/>
              </a:ext>
            </a:extLst>
          </p:cNvPr>
          <p:cNvSpPr txBox="1">
            <a:spLocks/>
          </p:cNvSpPr>
          <p:nvPr/>
        </p:nvSpPr>
        <p:spPr>
          <a:xfrm>
            <a:off x="905712" y="3941359"/>
            <a:ext cx="10919326" cy="2700074"/>
          </a:xfr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A0CC"/>
                </a:solidFill>
              </a:rPr>
              <a:t>Key Insights</a:t>
            </a:r>
          </a:p>
          <a:p>
            <a:r>
              <a:rPr lang="en-US" sz="1800" dirty="0"/>
              <a:t>To date, job reorganization appears </a:t>
            </a:r>
            <a:r>
              <a:rPr lang="en-US" sz="1800" dirty="0">
                <a:solidFill>
                  <a:srgbClr val="00A0CC"/>
                </a:solidFill>
              </a:rPr>
              <a:t>more prevalent than job displacement</a:t>
            </a:r>
            <a:r>
              <a:rPr lang="en-US" sz="1800" dirty="0"/>
              <a:t>, with automation prompting </a:t>
            </a:r>
            <a:r>
              <a:rPr lang="en-US" sz="1800" dirty="0">
                <a:solidFill>
                  <a:srgbClr val="00A0CC"/>
                </a:solidFill>
              </a:rPr>
              <a:t>the reorientation of jobs </a:t>
            </a:r>
            <a:r>
              <a:rPr lang="en-US" sz="1800" dirty="0"/>
              <a:t>towards tasks in which humans have a comparative advantage</a:t>
            </a:r>
          </a:p>
          <a:p>
            <a:r>
              <a:rPr lang="en-US" sz="1800" dirty="0">
                <a:solidFill>
                  <a:srgbClr val="00A0CC"/>
                </a:solidFill>
              </a:rPr>
              <a:t>Job quality improvements </a:t>
            </a:r>
            <a:r>
              <a:rPr lang="en-US" sz="1800" dirty="0"/>
              <a:t>associated with AI – reductions in tedium, greater worker engagement, and improved physical safety – may be its strongest endorsement from a worker perspective</a:t>
            </a:r>
          </a:p>
          <a:p>
            <a:r>
              <a:rPr lang="en-US" sz="1800" dirty="0"/>
              <a:t>The study also highlights challenges – skill requirements and reports </a:t>
            </a:r>
            <a:r>
              <a:rPr lang="en-US" sz="1800" dirty="0">
                <a:solidFill>
                  <a:srgbClr val="00A0CC"/>
                </a:solidFill>
              </a:rPr>
              <a:t>of increased work intensity </a:t>
            </a:r>
            <a:r>
              <a:rPr lang="en-US" sz="1800" dirty="0"/>
              <a:t>– underscoring the need for policies to ensure that AI technologies benefit everyone</a:t>
            </a:r>
          </a:p>
        </p:txBody>
      </p:sp>
      <p:sp>
        <p:nvSpPr>
          <p:cNvPr id="9" name="TextBox 8">
            <a:extLst>
              <a:ext uri="{FF2B5EF4-FFF2-40B4-BE49-F238E27FC236}">
                <a16:creationId xmlns:a16="http://schemas.microsoft.com/office/drawing/2014/main" id="{EB7B0050-5751-7850-0116-8095414BC7E7}"/>
              </a:ext>
            </a:extLst>
          </p:cNvPr>
          <p:cNvSpPr txBox="1"/>
          <p:nvPr/>
        </p:nvSpPr>
        <p:spPr>
          <a:xfrm>
            <a:off x="7603959" y="1395815"/>
            <a:ext cx="4221079" cy="1477328"/>
          </a:xfrm>
          <a:prstGeom prst="rect">
            <a:avLst/>
          </a:prstGeom>
          <a:noFill/>
        </p:spPr>
        <p:txBody>
          <a:bodyPr wrap="square">
            <a:spAutoFit/>
          </a:bodyPr>
          <a:lstStyle/>
          <a:p>
            <a:pPr marL="0" indent="0">
              <a:buNone/>
            </a:pPr>
            <a:r>
              <a:rPr lang="en-US" sz="1800" dirty="0"/>
              <a:t>This study is based on nearly 100 case studies of the impacts of AI technologies on workplaces in the manufacturing and finance sectors of eight OECD countries</a:t>
            </a:r>
          </a:p>
        </p:txBody>
      </p:sp>
      <p:sp>
        <p:nvSpPr>
          <p:cNvPr id="11" name="TextBox 10">
            <a:extLst>
              <a:ext uri="{FF2B5EF4-FFF2-40B4-BE49-F238E27FC236}">
                <a16:creationId xmlns:a16="http://schemas.microsoft.com/office/drawing/2014/main" id="{114739B6-C13A-FBAE-8E57-65844C1A122F}"/>
              </a:ext>
            </a:extLst>
          </p:cNvPr>
          <p:cNvSpPr txBox="1"/>
          <p:nvPr/>
        </p:nvSpPr>
        <p:spPr>
          <a:xfrm>
            <a:off x="7603959" y="3279684"/>
            <a:ext cx="4411579" cy="523220"/>
          </a:xfrm>
          <a:prstGeom prst="rect">
            <a:avLst/>
          </a:prstGeom>
          <a:noFill/>
        </p:spPr>
        <p:txBody>
          <a:bodyPr wrap="square">
            <a:spAutoFit/>
          </a:bodyPr>
          <a:lstStyle/>
          <a:p>
            <a:r>
              <a:rPr lang="en-US" sz="1400" dirty="0">
                <a:hlinkClick r:id="rId2"/>
              </a:rPr>
              <a:t>The Impact of AI on the Workplace: Evidence from OECD Case Studies of AI Implementation</a:t>
            </a:r>
            <a:endParaRPr lang="en-US" sz="1400" dirty="0"/>
          </a:p>
        </p:txBody>
      </p:sp>
      <p:pic>
        <p:nvPicPr>
          <p:cNvPr id="5" name="Picture 4" descr="A close-up of a blue and green rectangle&#10;&#10;Description automatically generated">
            <a:extLst>
              <a:ext uri="{FF2B5EF4-FFF2-40B4-BE49-F238E27FC236}">
                <a16:creationId xmlns:a16="http://schemas.microsoft.com/office/drawing/2014/main" id="{8540308B-E37F-FB31-7E75-5AE80AC0E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75" y="1471194"/>
            <a:ext cx="6134434" cy="2470165"/>
          </a:xfrm>
          <a:prstGeom prst="rect">
            <a:avLst/>
          </a:prstGeom>
        </p:spPr>
      </p:pic>
      <p:sp>
        <p:nvSpPr>
          <p:cNvPr id="10" name="Text Placeholder 2">
            <a:extLst>
              <a:ext uri="{FF2B5EF4-FFF2-40B4-BE49-F238E27FC236}">
                <a16:creationId xmlns:a16="http://schemas.microsoft.com/office/drawing/2014/main" id="{8BD8797C-E2DD-71BD-D068-4F415E82DECD}"/>
              </a:ext>
            </a:extLst>
          </p:cNvPr>
          <p:cNvSpPr>
            <a:spLocks noGrp="1"/>
          </p:cNvSpPr>
          <p:nvPr>
            <p:ph type="body" sz="quarter" idx="10"/>
          </p:nvPr>
        </p:nvSpPr>
        <p:spPr>
          <a:xfrm>
            <a:off x="930275" y="419101"/>
            <a:ext cx="3705225" cy="209550"/>
          </a:xfrm>
        </p:spPr>
        <p:txBody>
          <a:bodyPr/>
          <a:lstStyle/>
          <a:p>
            <a:r>
              <a:rPr lang="fr-FR" dirty="0"/>
              <a:t>2. AI and youth economic empowerment</a:t>
            </a:r>
          </a:p>
        </p:txBody>
      </p:sp>
    </p:spTree>
    <p:extLst>
      <p:ext uri="{BB962C8B-B14F-4D97-AF65-F5344CB8AC3E}">
        <p14:creationId xmlns:p14="http://schemas.microsoft.com/office/powerpoint/2010/main" val="364921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3C3-8A92-6943-B1EB-6EDB58D05050}"/>
              </a:ext>
            </a:extLst>
          </p:cNvPr>
          <p:cNvSpPr>
            <a:spLocks noGrp="1"/>
          </p:cNvSpPr>
          <p:nvPr>
            <p:ph type="title"/>
          </p:nvPr>
        </p:nvSpPr>
        <p:spPr>
          <a:xfrm>
            <a:off x="930506" y="677874"/>
            <a:ext cx="3705225" cy="564135"/>
          </a:xfrm>
        </p:spPr>
        <p:txBody>
          <a:bodyPr/>
          <a:lstStyle/>
          <a:p>
            <a:r>
              <a:rPr lang="en-US" dirty="0"/>
              <a:t>TABLE OF CONTENTS</a:t>
            </a:r>
          </a:p>
        </p:txBody>
      </p:sp>
      <p:sp>
        <p:nvSpPr>
          <p:cNvPr id="3" name="Text Placeholder 2">
            <a:extLst>
              <a:ext uri="{FF2B5EF4-FFF2-40B4-BE49-F238E27FC236}">
                <a16:creationId xmlns:a16="http://schemas.microsoft.com/office/drawing/2014/main" id="{D00CB535-2B1B-5D46-98A0-57E1EEE634E6}"/>
              </a:ext>
            </a:extLst>
          </p:cNvPr>
          <p:cNvSpPr>
            <a:spLocks noGrp="1"/>
          </p:cNvSpPr>
          <p:nvPr>
            <p:ph type="body" sz="quarter" idx="10"/>
          </p:nvPr>
        </p:nvSpPr>
        <p:spPr>
          <a:xfrm>
            <a:off x="930275" y="419100"/>
            <a:ext cx="6792698" cy="347019"/>
          </a:xfrm>
        </p:spPr>
        <p:txBody>
          <a:bodyPr/>
          <a:lstStyle/>
          <a:p>
            <a:r>
              <a:rPr lang="en-US" dirty="0"/>
              <a:t>GLOBAL DATA &amp; TECHNOLOGY STRATEGY – ARTIFICIAL INTELLIGENCE</a:t>
            </a:r>
          </a:p>
        </p:txBody>
      </p:sp>
      <p:graphicFrame>
        <p:nvGraphicFramePr>
          <p:cNvPr id="4" name="Table 3">
            <a:extLst>
              <a:ext uri="{FF2B5EF4-FFF2-40B4-BE49-F238E27FC236}">
                <a16:creationId xmlns:a16="http://schemas.microsoft.com/office/drawing/2014/main" id="{617F75FA-5961-4281-B145-DF607C09A523}"/>
              </a:ext>
            </a:extLst>
          </p:cNvPr>
          <p:cNvGraphicFramePr>
            <a:graphicFrameLocks noGrp="1"/>
          </p:cNvGraphicFramePr>
          <p:nvPr>
            <p:extLst>
              <p:ext uri="{D42A27DB-BD31-4B8C-83A1-F6EECF244321}">
                <p14:modId xmlns:p14="http://schemas.microsoft.com/office/powerpoint/2010/main" val="3959214377"/>
              </p:ext>
            </p:extLst>
          </p:nvPr>
        </p:nvGraphicFramePr>
        <p:xfrm>
          <a:off x="1044824" y="1392488"/>
          <a:ext cx="10102352" cy="4937760"/>
        </p:xfrm>
        <a:graphic>
          <a:graphicData uri="http://schemas.openxmlformats.org/drawingml/2006/table">
            <a:tbl>
              <a:tblPr bandRow="1">
                <a:tableStyleId>{2D5ABB26-0587-4C30-8999-92F81FD0307C}</a:tableStyleId>
              </a:tblPr>
              <a:tblGrid>
                <a:gridCol w="10102352">
                  <a:extLst>
                    <a:ext uri="{9D8B030D-6E8A-4147-A177-3AD203B41FA5}">
                      <a16:colId xmlns:a16="http://schemas.microsoft.com/office/drawing/2014/main" val="3827816626"/>
                    </a:ext>
                  </a:extLst>
                </a:gridCol>
              </a:tblGrid>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dirty="0">
                          <a:solidFill>
                            <a:schemeClr val="accent1"/>
                          </a:solidFill>
                          <a:latin typeface="Arial Black" panose="020B0A04020102020204" pitchFamily="34" charset="0"/>
                          <a:ea typeface="+mn-ea"/>
                          <a:cs typeface="Arial Black" panose="020B0604020202020204" pitchFamily="34" charset="0"/>
                        </a:rPr>
                        <a:t>1. AI KEY CONCEPTS</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j-lt"/>
                          <a:ea typeface="+mn-ea"/>
                          <a:cs typeface="Arial Black" panose="020B0604020202020204" pitchFamily="34" charset="0"/>
                        </a:rPr>
                        <a:t>Technology over time, AI definition, components, AI in our lives, navigating AI concerns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625663"/>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2. AI </a:t>
                      </a:r>
                      <a:r>
                        <a:rPr lang="en-US" sz="2000" b="1" dirty="0">
                          <a:solidFill>
                            <a:schemeClr val="accent1"/>
                          </a:solidFill>
                          <a:latin typeface="Arial Black" panose="020B0A04020102020204" pitchFamily="34" charset="0"/>
                          <a:cs typeface="Arial Black" panose="020B0604020202020204" pitchFamily="34" charset="0"/>
                        </a:rPr>
                        <a:t>AND YOUTH ECONOMIC EMPOWERMENT</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cs typeface="Arial Black" panose="020B0604020202020204" pitchFamily="34" charset="0"/>
                        </a:rPr>
                        <a:t>Impact of AI on demand-sector needs, mitigating concerns, potential use cases, case study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1078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3. </a:t>
                      </a:r>
                      <a:r>
                        <a:rPr lang="en-GB" sz="2000" b="1" dirty="0">
                          <a:solidFill>
                            <a:schemeClr val="accent1"/>
                          </a:solidFill>
                          <a:latin typeface="Arial Black" panose="020B0A04020102020204" pitchFamily="34" charset="0"/>
                          <a:cs typeface="Arial Black" panose="020B0604020202020204" pitchFamily="34" charset="0"/>
                        </a:rPr>
                        <a:t>GOYN USE OF AI</a:t>
                      </a:r>
                      <a:endParaRPr lang="en-US" sz="2000" b="1" dirty="0">
                        <a:solidFill>
                          <a:schemeClr val="accent1"/>
                        </a:solidFill>
                        <a:latin typeface="Arial Black" panose="020B0A04020102020204" pitchFamily="34" charset="0"/>
                        <a:cs typeface="Arial Black" panose="020B0604020202020204" pitchFamily="34" charset="0"/>
                      </a:endParaRP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Community implementations and results from the AI survey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536857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dirty="0">
                          <a:solidFill>
                            <a:schemeClr val="accent1"/>
                          </a:solidFill>
                          <a:latin typeface="Arial Black" panose="020B0A04020102020204" pitchFamily="34" charset="0"/>
                          <a:cs typeface="Arial Black" panose="020B0604020202020204" pitchFamily="34" charset="0"/>
                        </a:rPr>
                        <a:t>4. CONCLUSION</a:t>
                      </a: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Considerations and 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990507"/>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kern="1200" dirty="0">
                          <a:solidFill>
                            <a:schemeClr val="accent1"/>
                          </a:solidFill>
                          <a:latin typeface="Arial Black" panose="020B0A04020102020204" pitchFamily="34" charset="0"/>
                          <a:ea typeface="+mn-ea"/>
                        </a:rPr>
                        <a:t>5. ANNEX</a:t>
                      </a:r>
                    </a:p>
                    <a:p>
                      <a:pPr marL="341313"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Resources for further learning and exploration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531049"/>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67961"/>
                  </a:ext>
                </a:extLst>
              </a:tr>
            </a:tbl>
          </a:graphicData>
        </a:graphic>
      </p:graphicFrame>
    </p:spTree>
    <p:extLst>
      <p:ext uri="{BB962C8B-B14F-4D97-AF65-F5344CB8AC3E}">
        <p14:creationId xmlns:p14="http://schemas.microsoft.com/office/powerpoint/2010/main" val="329142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We are all at different stages of our AI journeys</a:t>
            </a:r>
            <a:endParaRPr lang="fr-FR" dirty="0"/>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3. GOYN use of AI</a:t>
            </a:r>
          </a:p>
        </p:txBody>
      </p:sp>
      <p:sp>
        <p:nvSpPr>
          <p:cNvPr id="6" name="Content Placeholder 2">
            <a:extLst>
              <a:ext uri="{FF2B5EF4-FFF2-40B4-BE49-F238E27FC236}">
                <a16:creationId xmlns:a16="http://schemas.microsoft.com/office/drawing/2014/main" id="{D9781148-AE53-C5EA-A66B-BE1955ED73E5}"/>
              </a:ext>
            </a:extLst>
          </p:cNvPr>
          <p:cNvSpPr txBox="1">
            <a:spLocks/>
          </p:cNvSpPr>
          <p:nvPr/>
        </p:nvSpPr>
        <p:spPr>
          <a:xfrm>
            <a:off x="905712" y="1938491"/>
            <a:ext cx="4878639" cy="4285465"/>
          </a:xfr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b="1" dirty="0">
                <a:solidFill>
                  <a:srgbClr val="00A0CC"/>
                </a:solidFill>
              </a:rPr>
              <a:t>“Youth x Entrepreneurship” </a:t>
            </a:r>
            <a:r>
              <a:rPr lang="en-US" sz="1400" dirty="0"/>
              <a:t>platform is made up of 4 sub-independent platforms</a:t>
            </a:r>
          </a:p>
          <a:p>
            <a:pPr marL="342900" indent="-342900" algn="just">
              <a:lnSpc>
                <a:spcPct val="100000"/>
              </a:lnSpc>
              <a:buFont typeface="+mj-lt"/>
              <a:buAutoNum type="arabicPeriod"/>
            </a:pPr>
            <a:r>
              <a:rPr lang="en-US" sz="1400" b="1" dirty="0">
                <a:solidFill>
                  <a:srgbClr val="00A0CC"/>
                </a:solidFill>
              </a:rPr>
              <a:t>General Website: </a:t>
            </a:r>
            <a:r>
              <a:rPr lang="en-US" sz="1050" dirty="0"/>
              <a:t>It is built in WordPress, includes most of the information and most of the sections such as Resources, the Advisory system, the Website Builder, the Image Editor, the VCard Card Generator, among other sections.</a:t>
            </a:r>
          </a:p>
          <a:p>
            <a:pPr marL="342900" indent="-342900" algn="just">
              <a:lnSpc>
                <a:spcPct val="100000"/>
              </a:lnSpc>
              <a:buFont typeface="+mj-lt"/>
              <a:buAutoNum type="arabicPeriod"/>
            </a:pPr>
            <a:r>
              <a:rPr lang="en-US" sz="1400" b="1" dirty="0">
                <a:solidFill>
                  <a:srgbClr val="00A0CC"/>
                </a:solidFill>
              </a:rPr>
              <a:t>Entrepreneurs Forum: </a:t>
            </a:r>
            <a:r>
              <a:rPr lang="en-US" sz="1100" dirty="0"/>
              <a:t>Also built in WordPress but in one installation independent of the general page, with its own database and its own users.</a:t>
            </a:r>
          </a:p>
          <a:p>
            <a:pPr marL="342900" indent="-342900" algn="just">
              <a:lnSpc>
                <a:spcPct val="100000"/>
              </a:lnSpc>
              <a:buFont typeface="+mj-lt"/>
              <a:buAutoNum type="arabicPeriod"/>
            </a:pPr>
            <a:r>
              <a:rPr lang="en-US" sz="1400" b="1" dirty="0">
                <a:solidFill>
                  <a:srgbClr val="00A0CC"/>
                </a:solidFill>
                <a:highlight>
                  <a:srgbClr val="FFFF00"/>
                </a:highlight>
              </a:rPr>
              <a:t>AI content generator: </a:t>
            </a:r>
            <a:r>
              <a:rPr lang="en-US" sz="1050" dirty="0"/>
              <a:t>It is a system installed on the server, independent of WordPress and built in PHP with its own database and its users, this system works as </a:t>
            </a:r>
            <a:r>
              <a:rPr lang="en-US" sz="1050" b="1" dirty="0"/>
              <a:t>a link between OpenAI and the General Website</a:t>
            </a:r>
            <a:r>
              <a:rPr lang="en-US" sz="1050" dirty="0"/>
              <a:t>. The monthly cost of the OpenAI service depends on the consumption of the users and is not included in the previously mentioned costs.</a:t>
            </a:r>
          </a:p>
          <a:p>
            <a:pPr marL="342900" indent="-342900" algn="just">
              <a:lnSpc>
                <a:spcPct val="100000"/>
              </a:lnSpc>
              <a:buFont typeface="+mj-lt"/>
              <a:buAutoNum type="arabicPeriod"/>
            </a:pPr>
            <a:r>
              <a:rPr lang="en-US" sz="1400" b="1" dirty="0">
                <a:solidFill>
                  <a:srgbClr val="00A0CC"/>
                </a:solidFill>
                <a:highlight>
                  <a:srgbClr val="FFFF00"/>
                </a:highlight>
              </a:rPr>
              <a:t>Virtual Assistant Valeria: </a:t>
            </a:r>
            <a:r>
              <a:rPr lang="en-US" sz="1050" dirty="0"/>
              <a:t>Smartphone for WhatsApp AI Virtual Assistant is a program connected to WhatsApp working from a cell phone with permanent internet connection. The cell phone requires its own number telephone and exclusive use so as not to affect the performance of the virtual assistant. </a:t>
            </a:r>
            <a:endParaRPr lang="en-US" sz="1400" dirty="0"/>
          </a:p>
        </p:txBody>
      </p:sp>
      <p:sp>
        <p:nvSpPr>
          <p:cNvPr id="11" name="TextBox 10">
            <a:extLst>
              <a:ext uri="{FF2B5EF4-FFF2-40B4-BE49-F238E27FC236}">
                <a16:creationId xmlns:a16="http://schemas.microsoft.com/office/drawing/2014/main" id="{114739B6-C13A-FBAE-8E57-65844C1A122F}"/>
              </a:ext>
            </a:extLst>
          </p:cNvPr>
          <p:cNvSpPr txBox="1"/>
          <p:nvPr/>
        </p:nvSpPr>
        <p:spPr>
          <a:xfrm>
            <a:off x="905712" y="1499010"/>
            <a:ext cx="10919326" cy="338554"/>
          </a:xfrm>
          <a:prstGeom prst="rect">
            <a:avLst/>
          </a:prstGeom>
          <a:noFill/>
        </p:spPr>
        <p:txBody>
          <a:bodyPr wrap="square">
            <a:spAutoFit/>
          </a:bodyPr>
          <a:lstStyle/>
          <a:p>
            <a:r>
              <a:rPr lang="en-US" sz="1600" dirty="0"/>
              <a:t>GOYN Mexico City have integrated AI in their Entrepreneurship Platform – </a:t>
            </a:r>
            <a:r>
              <a:rPr lang="en-US" sz="1600" dirty="0">
                <a:hlinkClick r:id="rId2"/>
              </a:rPr>
              <a:t>Access recording in the learning lab</a:t>
            </a:r>
            <a:endParaRPr lang="en-US" sz="1600" dirty="0"/>
          </a:p>
        </p:txBody>
      </p:sp>
      <p:pic>
        <p:nvPicPr>
          <p:cNvPr id="5" name="Picture 4" descr="A screenshot of a computer&#10;&#10;Description automatically generated">
            <a:extLst>
              <a:ext uri="{FF2B5EF4-FFF2-40B4-BE49-F238E27FC236}">
                <a16:creationId xmlns:a16="http://schemas.microsoft.com/office/drawing/2014/main" id="{F9A46FCF-A8F0-C377-B1C2-12037BAF2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733" y="2053053"/>
            <a:ext cx="2894305" cy="2382093"/>
          </a:xfrm>
          <a:prstGeom prst="rect">
            <a:avLst/>
          </a:prstGeom>
          <a:ln w="12700">
            <a:solidFill>
              <a:srgbClr val="00A0CC"/>
            </a:solidFill>
            <a:prstDash val="sysDash"/>
          </a:ln>
        </p:spPr>
      </p:pic>
      <p:pic>
        <p:nvPicPr>
          <p:cNvPr id="7" name="Picture 6" descr="A screenshot of a computer&#10;&#10;Description automatically generated">
            <a:extLst>
              <a:ext uri="{FF2B5EF4-FFF2-40B4-BE49-F238E27FC236}">
                <a16:creationId xmlns:a16="http://schemas.microsoft.com/office/drawing/2014/main" id="{435F5CF2-43C3-A31C-5E3B-7A6FB6F44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180" y="3931370"/>
            <a:ext cx="3844724" cy="2176837"/>
          </a:xfrm>
          <a:prstGeom prst="rect">
            <a:avLst/>
          </a:prstGeom>
          <a:ln w="12700">
            <a:solidFill>
              <a:srgbClr val="00A0CC"/>
            </a:solidFill>
            <a:prstDash val="sysDash"/>
          </a:ln>
        </p:spPr>
      </p:pic>
      <p:sp>
        <p:nvSpPr>
          <p:cNvPr id="9" name="TextBox 8">
            <a:extLst>
              <a:ext uri="{FF2B5EF4-FFF2-40B4-BE49-F238E27FC236}">
                <a16:creationId xmlns:a16="http://schemas.microsoft.com/office/drawing/2014/main" id="{155FA5FA-221B-C887-5350-AA1A0CCD114E}"/>
              </a:ext>
            </a:extLst>
          </p:cNvPr>
          <p:cNvSpPr txBox="1"/>
          <p:nvPr/>
        </p:nvSpPr>
        <p:spPr>
          <a:xfrm>
            <a:off x="5982180" y="6154759"/>
            <a:ext cx="3844724" cy="307777"/>
          </a:xfrm>
          <a:prstGeom prst="rect">
            <a:avLst/>
          </a:prstGeom>
          <a:noFill/>
        </p:spPr>
        <p:txBody>
          <a:bodyPr wrap="square">
            <a:spAutoFit/>
          </a:bodyPr>
          <a:lstStyle/>
          <a:p>
            <a:pPr algn="ctr"/>
            <a:r>
              <a:rPr lang="en-US" sz="1400" dirty="0">
                <a:hlinkClick r:id="rId5"/>
              </a:rPr>
              <a:t>https://emprendimiento.goynmexico.org</a:t>
            </a:r>
            <a:r>
              <a:rPr lang="en-US" sz="1400" dirty="0"/>
              <a:t> </a:t>
            </a:r>
          </a:p>
        </p:txBody>
      </p:sp>
      <p:sp>
        <p:nvSpPr>
          <p:cNvPr id="8" name="TextBox 7">
            <a:extLst>
              <a:ext uri="{FF2B5EF4-FFF2-40B4-BE49-F238E27FC236}">
                <a16:creationId xmlns:a16="http://schemas.microsoft.com/office/drawing/2014/main" id="{6A37F31C-8062-BC4B-2E7B-9C5BF19CDAFA}"/>
              </a:ext>
            </a:extLst>
          </p:cNvPr>
          <p:cNvSpPr txBox="1"/>
          <p:nvPr/>
        </p:nvSpPr>
        <p:spPr>
          <a:xfrm>
            <a:off x="10024733" y="4571677"/>
            <a:ext cx="1800305" cy="954107"/>
          </a:xfrm>
          <a:prstGeom prst="rect">
            <a:avLst/>
          </a:prstGeom>
          <a:noFill/>
        </p:spPr>
        <p:txBody>
          <a:bodyPr wrap="square">
            <a:spAutoFit/>
          </a:bodyPr>
          <a:lstStyle/>
          <a:p>
            <a:pPr algn="l"/>
            <a:r>
              <a:rPr lang="en-GB" sz="800" b="0" i="0" dirty="0">
                <a:solidFill>
                  <a:schemeClr val="tx2">
                    <a:lumMod val="75000"/>
                    <a:lumOff val="25000"/>
                  </a:schemeClr>
                </a:solidFill>
                <a:effectLst/>
                <a:latin typeface="verdana" panose="020B0604030504040204" pitchFamily="34" charset="0"/>
              </a:rPr>
              <a:t>Mexico City are willing to help support other communities implement this solution:</a:t>
            </a:r>
          </a:p>
          <a:p>
            <a:pPr marL="171450" indent="-171450" algn="l">
              <a:buFont typeface="Arial" panose="020B0604020202020204" pitchFamily="34" charset="0"/>
              <a:buChar char="•"/>
            </a:pPr>
            <a:r>
              <a:rPr lang="en-GB" sz="800" b="0" i="0" dirty="0">
                <a:solidFill>
                  <a:schemeClr val="tx2">
                    <a:lumMod val="75000"/>
                    <a:lumOff val="25000"/>
                  </a:schemeClr>
                </a:solidFill>
                <a:effectLst/>
                <a:latin typeface="verdana" panose="020B0604030504040204" pitchFamily="34" charset="0"/>
              </a:rPr>
              <a:t>Online documentation</a:t>
            </a:r>
          </a:p>
          <a:p>
            <a:pPr marL="171450" indent="-171450" algn="l">
              <a:buFont typeface="Arial" panose="020B0604020202020204" pitchFamily="34" charset="0"/>
              <a:buChar char="•"/>
            </a:pPr>
            <a:r>
              <a:rPr lang="en-GB" sz="800" b="0" i="0" dirty="0">
                <a:solidFill>
                  <a:schemeClr val="tx2">
                    <a:lumMod val="75000"/>
                    <a:lumOff val="25000"/>
                  </a:schemeClr>
                </a:solidFill>
                <a:effectLst/>
                <a:latin typeface="verdana" panose="020B0604030504040204" pitchFamily="34" charset="0"/>
              </a:rPr>
              <a:t>6 months of support for communities that choose to implement</a:t>
            </a:r>
          </a:p>
        </p:txBody>
      </p:sp>
    </p:spTree>
    <p:extLst>
      <p:ext uri="{BB962C8B-B14F-4D97-AF65-F5344CB8AC3E}">
        <p14:creationId xmlns:p14="http://schemas.microsoft.com/office/powerpoint/2010/main" val="42235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GOYN eThekwini are finalizing their AI Strategy: prioritizing responsible implementation</a:t>
            </a:r>
            <a:endParaRPr lang="fr-FR" dirty="0"/>
          </a:p>
        </p:txBody>
      </p:sp>
      <p:sp>
        <p:nvSpPr>
          <p:cNvPr id="11" name="TextBox 10">
            <a:extLst>
              <a:ext uri="{FF2B5EF4-FFF2-40B4-BE49-F238E27FC236}">
                <a16:creationId xmlns:a16="http://schemas.microsoft.com/office/drawing/2014/main" id="{114739B6-C13A-FBAE-8E57-65844C1A122F}"/>
              </a:ext>
            </a:extLst>
          </p:cNvPr>
          <p:cNvSpPr txBox="1"/>
          <p:nvPr/>
        </p:nvSpPr>
        <p:spPr>
          <a:xfrm>
            <a:off x="905712" y="1413106"/>
            <a:ext cx="10919326" cy="584775"/>
          </a:xfrm>
          <a:prstGeom prst="rect">
            <a:avLst/>
          </a:prstGeom>
          <a:noFill/>
        </p:spPr>
        <p:txBody>
          <a:bodyPr wrap="square">
            <a:spAutoFit/>
          </a:bodyPr>
          <a:lstStyle/>
          <a:p>
            <a:r>
              <a:rPr lang="en-US" sz="1600" i="1" dirty="0"/>
              <a:t>Harambee have a governance-focused strategy (not yet shared), they will be presenting their data journey and roadmap on the 6</a:t>
            </a:r>
            <a:r>
              <a:rPr lang="en-US" sz="1600" i="1" baseline="30000" dirty="0"/>
              <a:t>th</a:t>
            </a:r>
            <a:r>
              <a:rPr lang="en-US" sz="1600" i="1" dirty="0"/>
              <a:t> of March 2024 </a:t>
            </a:r>
          </a:p>
        </p:txBody>
      </p:sp>
      <p:pic>
        <p:nvPicPr>
          <p:cNvPr id="5" name="Picture 4" descr="A white page with black text&#10;&#10;Description automatically generated">
            <a:extLst>
              <a:ext uri="{FF2B5EF4-FFF2-40B4-BE49-F238E27FC236}">
                <a16:creationId xmlns:a16="http://schemas.microsoft.com/office/drawing/2014/main" id="{4B5A52F8-C685-E438-E627-B5D06B6FE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89" y="2075511"/>
            <a:ext cx="9364510" cy="4686115"/>
          </a:xfrm>
          <a:prstGeom prst="rect">
            <a:avLst/>
          </a:prstGeom>
        </p:spPr>
      </p:pic>
      <p:sp>
        <p:nvSpPr>
          <p:cNvPr id="8" name="Text Placeholder 2">
            <a:extLst>
              <a:ext uri="{FF2B5EF4-FFF2-40B4-BE49-F238E27FC236}">
                <a16:creationId xmlns:a16="http://schemas.microsoft.com/office/drawing/2014/main" id="{B4C1D3CC-2265-6C79-5C32-32387D669ADD}"/>
              </a:ext>
            </a:extLst>
          </p:cNvPr>
          <p:cNvSpPr>
            <a:spLocks noGrp="1"/>
          </p:cNvSpPr>
          <p:nvPr>
            <p:ph type="body" sz="quarter" idx="10"/>
          </p:nvPr>
        </p:nvSpPr>
        <p:spPr>
          <a:xfrm>
            <a:off x="930275" y="419101"/>
            <a:ext cx="3705225" cy="209550"/>
          </a:xfrm>
        </p:spPr>
        <p:txBody>
          <a:bodyPr/>
          <a:lstStyle/>
          <a:p>
            <a:r>
              <a:rPr lang="fr-FR" dirty="0"/>
              <a:t>3. GOYN use of AI</a:t>
            </a:r>
          </a:p>
        </p:txBody>
      </p:sp>
    </p:spTree>
    <p:extLst>
      <p:ext uri="{BB962C8B-B14F-4D97-AF65-F5344CB8AC3E}">
        <p14:creationId xmlns:p14="http://schemas.microsoft.com/office/powerpoint/2010/main" val="344404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785167"/>
          </a:xfrm>
        </p:spPr>
        <p:txBody>
          <a:bodyPr/>
          <a:lstStyle/>
          <a:p>
            <a:r>
              <a:rPr lang="en-US" dirty="0"/>
              <a:t>A survey on GOYN Aps efforts on the use of Artificial Intelligence (AI) for youth agency and economic empowerment</a:t>
            </a:r>
          </a:p>
        </p:txBody>
      </p:sp>
      <p:sp>
        <p:nvSpPr>
          <p:cNvPr id="13" name="Google Shape;717;p14">
            <a:extLst>
              <a:ext uri="{FF2B5EF4-FFF2-40B4-BE49-F238E27FC236}">
                <a16:creationId xmlns:a16="http://schemas.microsoft.com/office/drawing/2014/main" id="{BDE8A264-788D-1A80-C7AA-C9D00BFA6548}"/>
              </a:ext>
            </a:extLst>
          </p:cNvPr>
          <p:cNvSpPr txBox="1"/>
          <p:nvPr/>
        </p:nvSpPr>
        <p:spPr>
          <a:xfrm>
            <a:off x="7118252" y="1472925"/>
            <a:ext cx="4670474" cy="3783642"/>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90000"/>
              </a:lnSpc>
              <a:spcBef>
                <a:spcPts val="600"/>
              </a:spcBef>
              <a:spcAft>
                <a:spcPts val="600"/>
              </a:spcAft>
              <a:buClr>
                <a:srgbClr val="63656A"/>
              </a:buClr>
              <a:buSzPts val="1400"/>
              <a:buFont typeface="Arial"/>
              <a:buChar char="•"/>
            </a:pPr>
            <a:r>
              <a:rPr lang="en-GB" dirty="0">
                <a:solidFill>
                  <a:srgbClr val="63656A"/>
                </a:solidFill>
              </a:rPr>
              <a:t>On March 6th, 2024, the Global GOYN team discussed the transformative potential of Artificial Intelligence (AI) for youth agency and economic empowerment</a:t>
            </a:r>
          </a:p>
          <a:p>
            <a:pPr marL="285750" indent="-285750" algn="just">
              <a:lnSpc>
                <a:spcPct val="90000"/>
              </a:lnSpc>
              <a:spcBef>
                <a:spcPts val="600"/>
              </a:spcBef>
              <a:spcAft>
                <a:spcPts val="600"/>
              </a:spcAft>
              <a:buClr>
                <a:srgbClr val="63656A"/>
              </a:buClr>
              <a:buSzPts val="1400"/>
              <a:buFont typeface="Arial"/>
              <a:buChar char="•"/>
            </a:pPr>
            <a:r>
              <a:rPr lang="en-GB" dirty="0">
                <a:solidFill>
                  <a:srgbClr val="63656A"/>
                </a:solidFill>
              </a:rPr>
              <a:t>To understand how our network is currently leveraging AI to support opportunity youth, we conducted a survey </a:t>
            </a:r>
            <a:r>
              <a:rPr lang="en-GB" sz="1200" dirty="0">
                <a:solidFill>
                  <a:srgbClr val="63656A"/>
                </a:solidFill>
              </a:rPr>
              <a:t>(15</a:t>
            </a:r>
            <a:r>
              <a:rPr lang="en-GB" sz="1200" baseline="30000" dirty="0">
                <a:solidFill>
                  <a:srgbClr val="63656A"/>
                </a:solidFill>
              </a:rPr>
              <a:t>th</a:t>
            </a:r>
            <a:r>
              <a:rPr lang="en-GB" sz="1200" dirty="0">
                <a:solidFill>
                  <a:srgbClr val="63656A"/>
                </a:solidFill>
              </a:rPr>
              <a:t> March 2024)</a:t>
            </a:r>
            <a:r>
              <a:rPr lang="en-GB" dirty="0">
                <a:solidFill>
                  <a:srgbClr val="63656A"/>
                </a:solidFill>
              </a:rPr>
              <a:t> of all Anchor Partners</a:t>
            </a:r>
          </a:p>
          <a:p>
            <a:pPr marL="285750" indent="-285750" algn="just">
              <a:lnSpc>
                <a:spcPct val="90000"/>
              </a:lnSpc>
              <a:spcBef>
                <a:spcPts val="600"/>
              </a:spcBef>
              <a:spcAft>
                <a:spcPts val="600"/>
              </a:spcAft>
              <a:buClr>
                <a:srgbClr val="63656A"/>
              </a:buClr>
              <a:buSzPts val="1400"/>
              <a:buFont typeface="Arial"/>
              <a:buChar char="•"/>
            </a:pPr>
            <a:r>
              <a:rPr lang="en-GB" dirty="0">
                <a:solidFill>
                  <a:srgbClr val="63656A"/>
                </a:solidFill>
              </a:rPr>
              <a:t>This presentation will outline the </a:t>
            </a:r>
            <a:r>
              <a:rPr lang="en-GB" b="1" dirty="0">
                <a:solidFill>
                  <a:srgbClr val="63656A"/>
                </a:solidFill>
              </a:rPr>
              <a:t>key survey results, providing insights to guide the development of GOYN's AI approach and ensure we maximize this technology's benefits for the young people we serve</a:t>
            </a:r>
            <a:endParaRPr lang="en-US" b="1" dirty="0">
              <a:solidFill>
                <a:srgbClr val="63656A"/>
              </a:solidFill>
            </a:endParaRPr>
          </a:p>
        </p:txBody>
      </p:sp>
      <p:pic>
        <p:nvPicPr>
          <p:cNvPr id="7" name="Picture 6" descr="A screenshot of a message&#10;&#10;Description automatically generated">
            <a:extLst>
              <a:ext uri="{FF2B5EF4-FFF2-40B4-BE49-F238E27FC236}">
                <a16:creationId xmlns:a16="http://schemas.microsoft.com/office/drawing/2014/main" id="{92ACB84A-662D-00A0-77FE-B7C8029979E4}"/>
              </a:ext>
            </a:extLst>
          </p:cNvPr>
          <p:cNvPicPr>
            <a:picLocks noChangeAspect="1"/>
          </p:cNvPicPr>
          <p:nvPr/>
        </p:nvPicPr>
        <p:blipFill rotWithShape="1">
          <a:blip r:embed="rId2">
            <a:extLst>
              <a:ext uri="{28A0092B-C50C-407E-A947-70E740481C1C}">
                <a14:useLocalDpi xmlns:a14="http://schemas.microsoft.com/office/drawing/2010/main" val="0"/>
              </a:ext>
            </a:extLst>
          </a:blip>
          <a:srcRect r="2176"/>
          <a:stretch/>
        </p:blipFill>
        <p:spPr>
          <a:xfrm>
            <a:off x="665774" y="1500493"/>
            <a:ext cx="6058584" cy="2813539"/>
          </a:xfrm>
          <a:prstGeom prst="rect">
            <a:avLst/>
          </a:prstGeom>
          <a:ln w="3175">
            <a:solidFill>
              <a:srgbClr val="01A0CD"/>
            </a:solidFill>
          </a:ln>
        </p:spPr>
      </p:pic>
      <p:sp>
        <p:nvSpPr>
          <p:cNvPr id="9" name="TextBox 8">
            <a:extLst>
              <a:ext uri="{FF2B5EF4-FFF2-40B4-BE49-F238E27FC236}">
                <a16:creationId xmlns:a16="http://schemas.microsoft.com/office/drawing/2014/main" id="{FE7DAAC8-EB36-3033-7270-E180BC73BB1B}"/>
              </a:ext>
            </a:extLst>
          </p:cNvPr>
          <p:cNvSpPr txBox="1"/>
          <p:nvPr/>
        </p:nvSpPr>
        <p:spPr>
          <a:xfrm>
            <a:off x="665772" y="4611580"/>
            <a:ext cx="6173939" cy="2317558"/>
          </a:xfrm>
          <a:prstGeom prst="rect">
            <a:avLst/>
          </a:prstGeom>
          <a:noFill/>
        </p:spPr>
        <p:txBody>
          <a:bodyPr wrap="square">
            <a:spAutoFit/>
          </a:bodyPr>
          <a:lstStyle/>
          <a:p>
            <a:pPr marL="285750" marR="0" lvl="0" indent="-285750" algn="l" rtl="0">
              <a:lnSpc>
                <a:spcPct val="90000"/>
              </a:lnSpc>
              <a:spcBef>
                <a:spcPts val="600"/>
              </a:spcBef>
              <a:spcAft>
                <a:spcPts val="0"/>
              </a:spcAft>
              <a:buClr>
                <a:srgbClr val="63656A"/>
              </a:buClr>
              <a:buSzPts val="1400"/>
              <a:buFont typeface="Arial"/>
              <a:buChar char="•"/>
            </a:pPr>
            <a:r>
              <a:rPr lang="en-US" sz="1800" b="1" dirty="0">
                <a:solidFill>
                  <a:srgbClr val="63656A"/>
                </a:solidFill>
              </a:rPr>
              <a:t>9 APs responded to the Survey</a:t>
            </a:r>
            <a:r>
              <a:rPr lang="en-US" sz="1800" dirty="0">
                <a:solidFill>
                  <a:srgbClr val="63656A"/>
                </a:solidFill>
              </a:rPr>
              <a:t>, representing 12 Communities </a:t>
            </a:r>
            <a:r>
              <a:rPr lang="en-US" sz="1800" i="1" dirty="0">
                <a:solidFill>
                  <a:srgbClr val="63656A"/>
                </a:solidFill>
              </a:rPr>
              <a:t>(and 14 upcoming ones in India)</a:t>
            </a:r>
          </a:p>
          <a:p>
            <a:pPr marL="742950" lvl="1" indent="-285750">
              <a:lnSpc>
                <a:spcPct val="90000"/>
              </a:lnSpc>
              <a:spcBef>
                <a:spcPts val="600"/>
              </a:spcBef>
              <a:buClr>
                <a:srgbClr val="63656A"/>
              </a:buClr>
              <a:buSzPts val="1400"/>
              <a:buFont typeface="Arial"/>
              <a:buChar char="•"/>
            </a:pPr>
            <a:r>
              <a:rPr lang="en-US" i="1" dirty="0">
                <a:solidFill>
                  <a:srgbClr val="63656A"/>
                </a:solidFill>
              </a:rPr>
              <a:t>Barranquilla, Bogota, Mexico City, Mombasa, Pune, Raichur, Ramgarh, Sáo Paulo, Tanga</a:t>
            </a:r>
          </a:p>
          <a:p>
            <a:pPr marL="285750" marR="0" lvl="0" indent="-285750" algn="l" rtl="0">
              <a:lnSpc>
                <a:spcPct val="90000"/>
              </a:lnSpc>
              <a:spcBef>
                <a:spcPts val="600"/>
              </a:spcBef>
              <a:spcAft>
                <a:spcPts val="0"/>
              </a:spcAft>
              <a:buClr>
                <a:srgbClr val="63656A"/>
              </a:buClr>
              <a:buSzPts val="1400"/>
              <a:buFont typeface="Arial"/>
              <a:buChar char="•"/>
            </a:pPr>
            <a:r>
              <a:rPr lang="en-US" dirty="0">
                <a:solidFill>
                  <a:srgbClr val="63656A"/>
                </a:solidFill>
              </a:rPr>
              <a:t>GOYN eThekwini presented their AI approach in the March 6</a:t>
            </a:r>
            <a:r>
              <a:rPr lang="en-US" baseline="30000" dirty="0">
                <a:solidFill>
                  <a:srgbClr val="63656A"/>
                </a:solidFill>
              </a:rPr>
              <a:t>th</a:t>
            </a:r>
            <a:r>
              <a:rPr lang="en-US" dirty="0">
                <a:solidFill>
                  <a:srgbClr val="63656A"/>
                </a:solidFill>
              </a:rPr>
              <a:t> Data &amp; Tech CoP</a:t>
            </a:r>
          </a:p>
          <a:p>
            <a:pPr marL="285750" marR="0" lvl="0" indent="-285750" algn="l" rtl="0">
              <a:lnSpc>
                <a:spcPct val="90000"/>
              </a:lnSpc>
              <a:spcBef>
                <a:spcPts val="600"/>
              </a:spcBef>
              <a:spcAft>
                <a:spcPts val="0"/>
              </a:spcAft>
              <a:buClr>
                <a:srgbClr val="63656A"/>
              </a:buClr>
              <a:buSzPts val="1400"/>
              <a:buFont typeface="Arial"/>
              <a:buChar char="•"/>
            </a:pPr>
            <a:r>
              <a:rPr lang="en-US" sz="1800" dirty="0">
                <a:solidFill>
                  <a:srgbClr val="63656A"/>
                </a:solidFill>
              </a:rPr>
              <a:t>Some GOYN communities requested support in understanding AI</a:t>
            </a:r>
          </a:p>
        </p:txBody>
      </p:sp>
      <p:sp>
        <p:nvSpPr>
          <p:cNvPr id="2" name="Text Placeholder 2">
            <a:extLst>
              <a:ext uri="{FF2B5EF4-FFF2-40B4-BE49-F238E27FC236}">
                <a16:creationId xmlns:a16="http://schemas.microsoft.com/office/drawing/2014/main" id="{C89E5AC7-88DA-72C3-11F6-42CDD5EA3297}"/>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3. GOYN use of AI</a:t>
            </a:r>
          </a:p>
        </p:txBody>
      </p:sp>
    </p:spTree>
    <p:extLst>
      <p:ext uri="{BB962C8B-B14F-4D97-AF65-F5344CB8AC3E}">
        <p14:creationId xmlns:p14="http://schemas.microsoft.com/office/powerpoint/2010/main" val="280181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3C3-8A92-6943-B1EB-6EDB58D05050}"/>
              </a:ext>
            </a:extLst>
          </p:cNvPr>
          <p:cNvSpPr>
            <a:spLocks noGrp="1"/>
          </p:cNvSpPr>
          <p:nvPr>
            <p:ph type="title"/>
          </p:nvPr>
        </p:nvSpPr>
        <p:spPr>
          <a:xfrm>
            <a:off x="930506" y="677874"/>
            <a:ext cx="3705225" cy="564135"/>
          </a:xfrm>
        </p:spPr>
        <p:txBody>
          <a:bodyPr/>
          <a:lstStyle/>
          <a:p>
            <a:r>
              <a:rPr lang="en-US" dirty="0"/>
              <a:t>TABLE OF CONTENTS</a:t>
            </a:r>
          </a:p>
        </p:txBody>
      </p:sp>
      <p:sp>
        <p:nvSpPr>
          <p:cNvPr id="3" name="Text Placeholder 2">
            <a:extLst>
              <a:ext uri="{FF2B5EF4-FFF2-40B4-BE49-F238E27FC236}">
                <a16:creationId xmlns:a16="http://schemas.microsoft.com/office/drawing/2014/main" id="{D00CB535-2B1B-5D46-98A0-57E1EEE634E6}"/>
              </a:ext>
            </a:extLst>
          </p:cNvPr>
          <p:cNvSpPr>
            <a:spLocks noGrp="1"/>
          </p:cNvSpPr>
          <p:nvPr>
            <p:ph type="body" sz="quarter" idx="10"/>
          </p:nvPr>
        </p:nvSpPr>
        <p:spPr>
          <a:xfrm>
            <a:off x="930274" y="419100"/>
            <a:ext cx="9138883" cy="347019"/>
          </a:xfrm>
        </p:spPr>
        <p:txBody>
          <a:bodyPr/>
          <a:lstStyle/>
          <a:p>
            <a:r>
              <a:rPr lang="en-US" dirty="0"/>
              <a:t>GLOBAL DATA &amp; TECHNOLOGY COP – ARTIFICIAL INTELLIGENCE IN YOUTH PROGRAMMING</a:t>
            </a:r>
          </a:p>
        </p:txBody>
      </p:sp>
      <p:graphicFrame>
        <p:nvGraphicFramePr>
          <p:cNvPr id="4" name="Table 3">
            <a:extLst>
              <a:ext uri="{FF2B5EF4-FFF2-40B4-BE49-F238E27FC236}">
                <a16:creationId xmlns:a16="http://schemas.microsoft.com/office/drawing/2014/main" id="{617F75FA-5961-4281-B145-DF607C09A523}"/>
              </a:ext>
            </a:extLst>
          </p:cNvPr>
          <p:cNvGraphicFramePr>
            <a:graphicFrameLocks noGrp="1"/>
          </p:cNvGraphicFramePr>
          <p:nvPr>
            <p:extLst>
              <p:ext uri="{D42A27DB-BD31-4B8C-83A1-F6EECF244321}">
                <p14:modId xmlns:p14="http://schemas.microsoft.com/office/powerpoint/2010/main" val="1333977112"/>
              </p:ext>
            </p:extLst>
          </p:nvPr>
        </p:nvGraphicFramePr>
        <p:xfrm>
          <a:off x="1044824" y="1392488"/>
          <a:ext cx="10102352" cy="4937760"/>
        </p:xfrm>
        <a:graphic>
          <a:graphicData uri="http://schemas.openxmlformats.org/drawingml/2006/table">
            <a:tbl>
              <a:tblPr bandRow="1">
                <a:tableStyleId>{2D5ABB26-0587-4C30-8999-92F81FD0307C}</a:tableStyleId>
              </a:tblPr>
              <a:tblGrid>
                <a:gridCol w="10102352">
                  <a:extLst>
                    <a:ext uri="{9D8B030D-6E8A-4147-A177-3AD203B41FA5}">
                      <a16:colId xmlns:a16="http://schemas.microsoft.com/office/drawing/2014/main" val="3827816626"/>
                    </a:ext>
                  </a:extLst>
                </a:gridCol>
              </a:tblGrid>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dirty="0">
                          <a:solidFill>
                            <a:schemeClr val="accent1"/>
                          </a:solidFill>
                          <a:latin typeface="Arial Black" panose="020B0A04020102020204" pitchFamily="34" charset="0"/>
                          <a:ea typeface="+mn-ea"/>
                          <a:cs typeface="Arial Black" panose="020B0604020202020204" pitchFamily="34" charset="0"/>
                        </a:rPr>
                        <a:t>1. AI KEY CONCEPTS</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j-lt"/>
                          <a:ea typeface="+mn-ea"/>
                          <a:cs typeface="Arial Black" panose="020B0604020202020204" pitchFamily="34" charset="0"/>
                        </a:rPr>
                        <a:t>Technology over time, AI definition, components, AI in our lives, navigating AI concerns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1625663"/>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2. AI </a:t>
                      </a:r>
                      <a:r>
                        <a:rPr lang="en-US" sz="2000" b="1" dirty="0">
                          <a:solidFill>
                            <a:schemeClr val="accent1"/>
                          </a:solidFill>
                          <a:latin typeface="Arial Black" panose="020B0A04020102020204" pitchFamily="34" charset="0"/>
                          <a:cs typeface="Arial Black" panose="020B0604020202020204" pitchFamily="34" charset="0"/>
                        </a:rPr>
                        <a:t>AND YOUTH ECONOMIC EMPOWERMENT</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cs typeface="Arial Black" panose="020B0604020202020204" pitchFamily="34" charset="0"/>
                        </a:rPr>
                        <a:t>Impact of AI on demand-sector needs, mitigating concerns, potential use cases, case study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1078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3. </a:t>
                      </a:r>
                      <a:r>
                        <a:rPr lang="en-GB" sz="2000" b="1" dirty="0">
                          <a:solidFill>
                            <a:schemeClr val="accent1"/>
                          </a:solidFill>
                          <a:latin typeface="Arial Black" panose="020B0A04020102020204" pitchFamily="34" charset="0"/>
                          <a:cs typeface="Arial Black" panose="020B0604020202020204" pitchFamily="34" charset="0"/>
                        </a:rPr>
                        <a:t>GOYN USE OF AI</a:t>
                      </a:r>
                      <a:endParaRPr lang="en-US" sz="2000" b="1" dirty="0">
                        <a:solidFill>
                          <a:schemeClr val="accent1"/>
                        </a:solidFill>
                        <a:latin typeface="Arial Black" panose="020B0A04020102020204" pitchFamily="34" charset="0"/>
                        <a:cs typeface="Arial Black" panose="020B0604020202020204" pitchFamily="34" charset="0"/>
                      </a:endParaRP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Community implementations and results from the AI survey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536857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dirty="0">
                          <a:solidFill>
                            <a:schemeClr val="accent1"/>
                          </a:solidFill>
                          <a:latin typeface="Arial Black" panose="020B0A04020102020204" pitchFamily="34" charset="0"/>
                          <a:cs typeface="Arial Black" panose="020B0604020202020204" pitchFamily="34" charset="0"/>
                        </a:rPr>
                        <a:t>4. CONCLUSION</a:t>
                      </a: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Considerations and 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990507"/>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kern="1200" dirty="0">
                          <a:solidFill>
                            <a:schemeClr val="accent1"/>
                          </a:solidFill>
                          <a:latin typeface="Arial Black" panose="020B0A04020102020204" pitchFamily="34" charset="0"/>
                          <a:ea typeface="+mn-ea"/>
                        </a:rPr>
                        <a:t>5. ANNEX</a:t>
                      </a:r>
                    </a:p>
                    <a:p>
                      <a:pPr marL="341313"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Resources for further learning and exploration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531049"/>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67961"/>
                  </a:ext>
                </a:extLst>
              </a:tr>
            </a:tbl>
          </a:graphicData>
        </a:graphic>
      </p:graphicFrame>
    </p:spTree>
    <p:extLst>
      <p:ext uri="{BB962C8B-B14F-4D97-AF65-F5344CB8AC3E}">
        <p14:creationId xmlns:p14="http://schemas.microsoft.com/office/powerpoint/2010/main" val="3773289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1325563"/>
          </a:xfrm>
        </p:spPr>
        <p:txBody>
          <a:bodyPr/>
          <a:lstStyle/>
          <a:p>
            <a:r>
              <a:rPr lang="en-US" dirty="0"/>
              <a:t>GOYN Network’s is actively implementing and researching on the impact of AI in youth programming</a:t>
            </a:r>
          </a:p>
        </p:txBody>
      </p:sp>
      <p:pic>
        <p:nvPicPr>
          <p:cNvPr id="4" name="Google Shape;617;p5" descr="Group brainstorm">
            <a:extLst>
              <a:ext uri="{FF2B5EF4-FFF2-40B4-BE49-F238E27FC236}">
                <a16:creationId xmlns:a16="http://schemas.microsoft.com/office/drawing/2014/main" id="{86B511CB-1B54-5562-ED87-015CA4B34A6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63311" y="1796629"/>
            <a:ext cx="1134617" cy="1134617"/>
          </a:xfrm>
          <a:prstGeom prst="rect">
            <a:avLst/>
          </a:prstGeom>
          <a:noFill/>
          <a:ln>
            <a:noFill/>
          </a:ln>
        </p:spPr>
      </p:pic>
      <p:sp>
        <p:nvSpPr>
          <p:cNvPr id="13" name="Google Shape;717;p14">
            <a:extLst>
              <a:ext uri="{FF2B5EF4-FFF2-40B4-BE49-F238E27FC236}">
                <a16:creationId xmlns:a16="http://schemas.microsoft.com/office/drawing/2014/main" id="{BDE8A264-788D-1A80-C7AA-C9D00BFA6548}"/>
              </a:ext>
            </a:extLst>
          </p:cNvPr>
          <p:cNvSpPr txBox="1"/>
          <p:nvPr/>
        </p:nvSpPr>
        <p:spPr>
          <a:xfrm>
            <a:off x="1943100" y="1640018"/>
            <a:ext cx="10028506" cy="1447838"/>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600"/>
              </a:spcBef>
              <a:spcAft>
                <a:spcPts val="0"/>
              </a:spcAft>
              <a:buClr>
                <a:srgbClr val="63656A"/>
              </a:buClr>
              <a:buSzPts val="1400"/>
              <a:buFont typeface="Arial"/>
              <a:buChar char="•"/>
            </a:pPr>
            <a:r>
              <a:rPr lang="en-US" dirty="0">
                <a:solidFill>
                  <a:srgbClr val="63656A"/>
                </a:solidFill>
              </a:rPr>
              <a:t>Almost all GOYN Anchor Partners are </a:t>
            </a:r>
            <a:r>
              <a:rPr lang="en-US" b="1" dirty="0">
                <a:solidFill>
                  <a:srgbClr val="01A0CD"/>
                </a:solidFill>
              </a:rPr>
              <a:t>proactive in integrating AI to support OY </a:t>
            </a:r>
            <a:r>
              <a:rPr lang="en-US" dirty="0">
                <a:solidFill>
                  <a:srgbClr val="63656A"/>
                </a:solidFill>
              </a:rPr>
              <a:t>in their communities </a:t>
            </a:r>
          </a:p>
          <a:p>
            <a:pPr marL="285750" marR="0" lvl="0" indent="-285750" algn="l" rtl="0">
              <a:lnSpc>
                <a:spcPct val="90000"/>
              </a:lnSpc>
              <a:spcBef>
                <a:spcPts val="600"/>
              </a:spcBef>
              <a:spcAft>
                <a:spcPts val="0"/>
              </a:spcAft>
              <a:buClr>
                <a:srgbClr val="63656A"/>
              </a:buClr>
              <a:buSzPts val="1400"/>
              <a:buFont typeface="Arial"/>
              <a:buChar char="•"/>
            </a:pPr>
            <a:r>
              <a:rPr lang="en-US" dirty="0">
                <a:solidFill>
                  <a:srgbClr val="63656A"/>
                </a:solidFill>
              </a:rPr>
              <a:t>Communities </a:t>
            </a:r>
            <a:r>
              <a:rPr lang="en-US" b="1" dirty="0">
                <a:solidFill>
                  <a:srgbClr val="01A0CD"/>
                </a:solidFill>
              </a:rPr>
              <a:t>presented diverse perspectives, reflecting various levels of experience with AI </a:t>
            </a:r>
          </a:p>
          <a:p>
            <a:pPr marL="285750" marR="0" lvl="0" indent="-285750" algn="l" rtl="0">
              <a:lnSpc>
                <a:spcPct val="90000"/>
              </a:lnSpc>
              <a:spcBef>
                <a:spcPts val="600"/>
              </a:spcBef>
              <a:spcAft>
                <a:spcPts val="0"/>
              </a:spcAft>
              <a:buClr>
                <a:srgbClr val="63656A"/>
              </a:buClr>
              <a:buSzPts val="1400"/>
              <a:buFont typeface="Arial"/>
              <a:buChar char="•"/>
            </a:pPr>
            <a:r>
              <a:rPr lang="en-US" dirty="0">
                <a:solidFill>
                  <a:srgbClr val="63656A"/>
                </a:solidFill>
              </a:rPr>
              <a:t>There was active engagement from the communities, </a:t>
            </a:r>
            <a:r>
              <a:rPr lang="en-US" b="1" dirty="0">
                <a:solidFill>
                  <a:srgbClr val="01A0CD"/>
                </a:solidFill>
              </a:rPr>
              <a:t>demonstrating a forward-thinking approach, seeking both knowledge and practical assistance</a:t>
            </a:r>
          </a:p>
        </p:txBody>
      </p:sp>
      <p:sp>
        <p:nvSpPr>
          <p:cNvPr id="3" name="Google Shape;717;p14">
            <a:extLst>
              <a:ext uri="{FF2B5EF4-FFF2-40B4-BE49-F238E27FC236}">
                <a16:creationId xmlns:a16="http://schemas.microsoft.com/office/drawing/2014/main" id="{5F62CFD3-369F-E505-6E1A-2443C55D81C2}"/>
              </a:ext>
            </a:extLst>
          </p:cNvPr>
          <p:cNvSpPr txBox="1"/>
          <p:nvPr/>
        </p:nvSpPr>
        <p:spPr>
          <a:xfrm>
            <a:off x="1943100" y="3479761"/>
            <a:ext cx="10028506" cy="3225839"/>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600"/>
              </a:spcBef>
              <a:spcAft>
                <a:spcPts val="0"/>
              </a:spcAft>
              <a:buClr>
                <a:srgbClr val="63656A"/>
              </a:buClr>
              <a:buSzPts val="1400"/>
            </a:pPr>
            <a:r>
              <a:rPr lang="en-US" dirty="0">
                <a:solidFill>
                  <a:srgbClr val="63656A"/>
                </a:solidFill>
              </a:rPr>
              <a:t>The </a:t>
            </a:r>
            <a:r>
              <a:rPr lang="en-US" b="1" dirty="0">
                <a:solidFill>
                  <a:srgbClr val="01A0CD"/>
                </a:solidFill>
              </a:rPr>
              <a:t>survey validates a potential for consolidation on thought leadership, tooling and usage of AI within the network </a:t>
            </a:r>
            <a:r>
              <a:rPr lang="en-US" dirty="0">
                <a:solidFill>
                  <a:srgbClr val="63656A"/>
                </a:solidFill>
              </a:rPr>
              <a:t>for collective impact</a:t>
            </a:r>
          </a:p>
          <a:p>
            <a:pPr marL="285750" marR="0" lvl="0" indent="-285750" algn="l" rtl="0">
              <a:lnSpc>
                <a:spcPct val="90000"/>
              </a:lnSpc>
              <a:spcBef>
                <a:spcPts val="600"/>
              </a:spcBef>
              <a:spcAft>
                <a:spcPts val="0"/>
              </a:spcAft>
              <a:buClr>
                <a:srgbClr val="63656A"/>
              </a:buClr>
              <a:buSzPts val="1400"/>
              <a:buFont typeface="Arial"/>
              <a:buChar char="•"/>
            </a:pPr>
            <a:r>
              <a:rPr lang="en-US" dirty="0">
                <a:solidFill>
                  <a:srgbClr val="63656A"/>
                </a:solidFill>
              </a:rPr>
              <a:t>Many communities are </a:t>
            </a:r>
            <a:r>
              <a:rPr lang="en-US" b="1" dirty="0">
                <a:solidFill>
                  <a:srgbClr val="01A0CD"/>
                </a:solidFill>
              </a:rPr>
              <a:t>researching on the impact of AI </a:t>
            </a:r>
            <a:r>
              <a:rPr lang="en-US" dirty="0">
                <a:solidFill>
                  <a:srgbClr val="63656A"/>
                </a:solidFill>
              </a:rPr>
              <a:t>on the future of work;</a:t>
            </a:r>
            <a:r>
              <a:rPr lang="en-US" sz="1600" dirty="0">
                <a:solidFill>
                  <a:srgbClr val="63656A"/>
                </a:solidFill>
              </a:rPr>
              <a:t> potential to consolidate this across the network for the benefit of all?</a:t>
            </a:r>
          </a:p>
          <a:p>
            <a:pPr marL="285750" marR="0" lvl="0" indent="-285750" algn="l" rtl="0">
              <a:lnSpc>
                <a:spcPct val="90000"/>
              </a:lnSpc>
              <a:spcBef>
                <a:spcPts val="600"/>
              </a:spcBef>
              <a:spcAft>
                <a:spcPts val="0"/>
              </a:spcAft>
              <a:buClr>
                <a:srgbClr val="63656A"/>
              </a:buClr>
              <a:buSzPts val="1400"/>
              <a:buFont typeface="Arial"/>
              <a:buChar char="•"/>
            </a:pPr>
            <a:r>
              <a:rPr lang="en-US" dirty="0">
                <a:solidFill>
                  <a:srgbClr val="63656A"/>
                </a:solidFill>
              </a:rPr>
              <a:t> Over 50% of respondents identified benefits in getting support on:</a:t>
            </a:r>
          </a:p>
          <a:p>
            <a:pPr marL="742950" lvl="1" indent="-285750">
              <a:lnSpc>
                <a:spcPct val="90000"/>
              </a:lnSpc>
              <a:spcBef>
                <a:spcPts val="600"/>
              </a:spcBef>
              <a:buClr>
                <a:srgbClr val="63656A"/>
              </a:buClr>
              <a:buSzPts val="1400"/>
              <a:buFont typeface="Arial"/>
              <a:buChar char="•"/>
            </a:pPr>
            <a:r>
              <a:rPr lang="en-US" sz="1600" b="1" dirty="0">
                <a:solidFill>
                  <a:srgbClr val="01A0CD"/>
                </a:solidFill>
              </a:rPr>
              <a:t>Identifying appropriate AI tools </a:t>
            </a:r>
            <a:r>
              <a:rPr lang="en-US" sz="1600" dirty="0">
                <a:solidFill>
                  <a:srgbClr val="63656A"/>
                </a:solidFill>
              </a:rPr>
              <a:t>for our beneficiaries (support Opportunity Youth)</a:t>
            </a:r>
          </a:p>
          <a:p>
            <a:pPr marL="742950" lvl="1" indent="-285750">
              <a:lnSpc>
                <a:spcPct val="90000"/>
              </a:lnSpc>
              <a:spcBef>
                <a:spcPts val="600"/>
              </a:spcBef>
              <a:buClr>
                <a:srgbClr val="63656A"/>
              </a:buClr>
              <a:buSzPts val="1400"/>
              <a:buFont typeface="Arial"/>
              <a:buChar char="•"/>
            </a:pPr>
            <a:r>
              <a:rPr lang="en-US" sz="1600" dirty="0">
                <a:solidFill>
                  <a:srgbClr val="63656A"/>
                </a:solidFill>
              </a:rPr>
              <a:t>Developing and implementing </a:t>
            </a:r>
            <a:r>
              <a:rPr lang="en-US" sz="1600" b="1" dirty="0">
                <a:solidFill>
                  <a:srgbClr val="01A0CD"/>
                </a:solidFill>
              </a:rPr>
              <a:t>AI use-cases </a:t>
            </a:r>
            <a:r>
              <a:rPr lang="en-US" sz="1600" dirty="0">
                <a:solidFill>
                  <a:srgbClr val="01A0CD"/>
                </a:solidFill>
              </a:rPr>
              <a:t>in communities</a:t>
            </a:r>
          </a:p>
          <a:p>
            <a:pPr marL="742950" lvl="1" indent="-285750">
              <a:lnSpc>
                <a:spcPct val="90000"/>
              </a:lnSpc>
              <a:spcBef>
                <a:spcPts val="600"/>
              </a:spcBef>
              <a:buClr>
                <a:srgbClr val="63656A"/>
              </a:buClr>
              <a:buSzPts val="1400"/>
              <a:buFont typeface="Arial"/>
              <a:buChar char="•"/>
            </a:pPr>
            <a:r>
              <a:rPr lang="en-US" sz="1600" dirty="0">
                <a:solidFill>
                  <a:srgbClr val="63656A"/>
                </a:solidFill>
              </a:rPr>
              <a:t>Develop an </a:t>
            </a:r>
            <a:r>
              <a:rPr lang="en-US" sz="1600" b="1" dirty="0">
                <a:solidFill>
                  <a:srgbClr val="01A0CD"/>
                </a:solidFill>
              </a:rPr>
              <a:t>AI Strategy</a:t>
            </a:r>
          </a:p>
          <a:p>
            <a:pPr marL="742950" lvl="1" indent="-285750">
              <a:lnSpc>
                <a:spcPct val="90000"/>
              </a:lnSpc>
              <a:spcBef>
                <a:spcPts val="600"/>
              </a:spcBef>
              <a:buClr>
                <a:srgbClr val="63656A"/>
              </a:buClr>
              <a:buSzPts val="1400"/>
              <a:buFont typeface="Arial"/>
              <a:buChar char="•"/>
            </a:pPr>
            <a:r>
              <a:rPr lang="en-US" sz="1600" b="1" dirty="0">
                <a:solidFill>
                  <a:srgbClr val="01A0CD"/>
                </a:solidFill>
              </a:rPr>
              <a:t>Training of staff </a:t>
            </a:r>
            <a:r>
              <a:rPr lang="en-US" sz="1600" dirty="0">
                <a:solidFill>
                  <a:srgbClr val="63656A"/>
                </a:solidFill>
              </a:rPr>
              <a:t>on use and adoption of AI tools and it’s impact in youth programming</a:t>
            </a:r>
          </a:p>
          <a:p>
            <a:pPr marL="285750" indent="-285750">
              <a:lnSpc>
                <a:spcPct val="90000"/>
              </a:lnSpc>
              <a:spcBef>
                <a:spcPts val="600"/>
              </a:spcBef>
              <a:buClr>
                <a:srgbClr val="63656A"/>
              </a:buClr>
              <a:buSzPts val="1400"/>
              <a:buFont typeface="Arial"/>
              <a:buChar char="•"/>
            </a:pPr>
            <a:r>
              <a:rPr lang="en-US" dirty="0">
                <a:solidFill>
                  <a:srgbClr val="63656A"/>
                </a:solidFill>
              </a:rPr>
              <a:t> </a:t>
            </a:r>
            <a:r>
              <a:rPr lang="en-US" b="1" dirty="0">
                <a:solidFill>
                  <a:srgbClr val="01A0CD"/>
                </a:solidFill>
              </a:rPr>
              <a:t>Affordability and cost: </a:t>
            </a:r>
            <a:r>
              <a:rPr lang="en-US" dirty="0">
                <a:solidFill>
                  <a:srgbClr val="63656A"/>
                </a:solidFill>
              </a:rPr>
              <a:t>A request for support was made regarding compute resources and subscriptions</a:t>
            </a:r>
          </a:p>
        </p:txBody>
      </p:sp>
      <p:pic>
        <p:nvPicPr>
          <p:cNvPr id="5" name="Google Shape;693;p12" descr="Cheers">
            <a:extLst>
              <a:ext uri="{FF2B5EF4-FFF2-40B4-BE49-F238E27FC236}">
                <a16:creationId xmlns:a16="http://schemas.microsoft.com/office/drawing/2014/main" id="{87CFA8CD-ECE8-4C5B-D98E-2B0015DE2D0D}"/>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63311" y="4525372"/>
            <a:ext cx="1134617" cy="1134617"/>
          </a:xfrm>
          <a:prstGeom prst="rect">
            <a:avLst/>
          </a:prstGeom>
          <a:noFill/>
          <a:ln>
            <a:noFill/>
          </a:ln>
        </p:spPr>
      </p:pic>
      <p:cxnSp>
        <p:nvCxnSpPr>
          <p:cNvPr id="7" name="Straight Connector 6">
            <a:extLst>
              <a:ext uri="{FF2B5EF4-FFF2-40B4-BE49-F238E27FC236}">
                <a16:creationId xmlns:a16="http://schemas.microsoft.com/office/drawing/2014/main" id="{4106A8BB-1B55-337A-7FDD-85415CC7E2A1}"/>
              </a:ext>
            </a:extLst>
          </p:cNvPr>
          <p:cNvCxnSpPr>
            <a:cxnSpLocks/>
          </p:cNvCxnSpPr>
          <p:nvPr/>
        </p:nvCxnSpPr>
        <p:spPr>
          <a:xfrm>
            <a:off x="928468" y="3429000"/>
            <a:ext cx="1050856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5B5D9E13-FB17-FC48-84DC-D0DD5DD3D66F}"/>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3. GOYN use of AI</a:t>
            </a:r>
          </a:p>
        </p:txBody>
      </p:sp>
    </p:spTree>
    <p:extLst>
      <p:ext uri="{BB962C8B-B14F-4D97-AF65-F5344CB8AC3E}">
        <p14:creationId xmlns:p14="http://schemas.microsoft.com/office/powerpoint/2010/main" val="422036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orms response chart. Question title: 1. Does your community/organisation currently have a strategy and/or plan for using Artificial Intelligence (AI) in your youth programming?. Number of responses: 9 responses.">
            <a:extLst>
              <a:ext uri="{FF2B5EF4-FFF2-40B4-BE49-F238E27FC236}">
                <a16:creationId xmlns:a16="http://schemas.microsoft.com/office/drawing/2014/main" id="{59923640-A472-F374-EF01-5C93781C55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4" r="4840"/>
          <a:stretch/>
        </p:blipFill>
        <p:spPr bwMode="auto">
          <a:xfrm>
            <a:off x="141281" y="1690907"/>
            <a:ext cx="5321960" cy="25981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1325563"/>
          </a:xfrm>
        </p:spPr>
        <p:txBody>
          <a:bodyPr/>
          <a:lstStyle/>
          <a:p>
            <a:r>
              <a:rPr lang="en-US" dirty="0"/>
              <a:t>AI adoption is high among GOYN communities with varying levels of implementation</a:t>
            </a:r>
          </a:p>
        </p:txBody>
      </p:sp>
      <p:sp>
        <p:nvSpPr>
          <p:cNvPr id="9" name="TextBox 8">
            <a:extLst>
              <a:ext uri="{FF2B5EF4-FFF2-40B4-BE49-F238E27FC236}">
                <a16:creationId xmlns:a16="http://schemas.microsoft.com/office/drawing/2014/main" id="{687B8C64-1DD1-48CE-EFD6-6D80624E0768}"/>
              </a:ext>
            </a:extLst>
          </p:cNvPr>
          <p:cNvSpPr txBox="1"/>
          <p:nvPr/>
        </p:nvSpPr>
        <p:spPr>
          <a:xfrm>
            <a:off x="732517" y="5131989"/>
            <a:ext cx="4638938" cy="523220"/>
          </a:xfrm>
          <a:prstGeom prst="rect">
            <a:avLst/>
          </a:prstGeom>
          <a:noFill/>
        </p:spPr>
        <p:txBody>
          <a:bodyPr wrap="square">
            <a:spAutoFit/>
          </a:bodyPr>
          <a:lstStyle/>
          <a:p>
            <a:pPr marL="285750" indent="-285750">
              <a:buFont typeface="Arial" panose="020B0604020202020204" pitchFamily="34" charset="0"/>
              <a:buChar char="•"/>
            </a:pPr>
            <a:r>
              <a:rPr lang="en-US" sz="1400" b="0" i="0" u="none" strike="noStrike" cap="none" dirty="0">
                <a:solidFill>
                  <a:srgbClr val="63656A"/>
                </a:solidFill>
                <a:latin typeface="Arial"/>
                <a:ea typeface="Arial"/>
                <a:cs typeface="Arial"/>
                <a:sym typeface="Arial"/>
              </a:rPr>
              <a:t>Some GOYN communities reached out and asked for support to understand use of AI </a:t>
            </a:r>
          </a:p>
        </p:txBody>
      </p:sp>
      <p:sp>
        <p:nvSpPr>
          <p:cNvPr id="11" name="TextBox 10">
            <a:extLst>
              <a:ext uri="{FF2B5EF4-FFF2-40B4-BE49-F238E27FC236}">
                <a16:creationId xmlns:a16="http://schemas.microsoft.com/office/drawing/2014/main" id="{4B22257E-3A75-6383-1044-AA6DCE48C993}"/>
              </a:ext>
            </a:extLst>
          </p:cNvPr>
          <p:cNvSpPr txBox="1"/>
          <p:nvPr/>
        </p:nvSpPr>
        <p:spPr>
          <a:xfrm>
            <a:off x="0" y="6589341"/>
            <a:ext cx="4561902" cy="230832"/>
          </a:xfrm>
          <a:prstGeom prst="rect">
            <a:avLst/>
          </a:prstGeom>
          <a:noFill/>
        </p:spPr>
        <p:txBody>
          <a:bodyPr wrap="square">
            <a:spAutoFit/>
          </a:bodyPr>
          <a:lstStyle/>
          <a:p>
            <a:r>
              <a:rPr lang="en-US" sz="900" dirty="0">
                <a:solidFill>
                  <a:srgbClr val="63656A"/>
                </a:solidFill>
                <a:latin typeface="Arial"/>
                <a:ea typeface="Arial"/>
                <a:cs typeface="Arial"/>
                <a:sym typeface="Arial"/>
              </a:rPr>
              <a:t>N=9</a:t>
            </a:r>
            <a:endParaRPr lang="en-US" sz="900" dirty="0"/>
          </a:p>
        </p:txBody>
      </p:sp>
      <p:pic>
        <p:nvPicPr>
          <p:cNvPr id="2" name="Picture 2" descr="Forms response chart. Question title: 2. Have you implemented any AI use cases in your youth programs? (Select all that apply). Number of responses: 9 responses.">
            <a:extLst>
              <a:ext uri="{FF2B5EF4-FFF2-40B4-BE49-F238E27FC236}">
                <a16:creationId xmlns:a16="http://schemas.microsoft.com/office/drawing/2014/main" id="{C743C7DF-3797-E476-633D-3B52742DA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724" y="1630665"/>
            <a:ext cx="5892137" cy="27964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220EB0-9AD2-0C6B-0350-7E435ED99C0C}"/>
              </a:ext>
            </a:extLst>
          </p:cNvPr>
          <p:cNvSpPr txBox="1"/>
          <p:nvPr/>
        </p:nvSpPr>
        <p:spPr>
          <a:xfrm>
            <a:off x="5638404" y="4573404"/>
            <a:ext cx="6553595" cy="1815882"/>
          </a:xfrm>
          <a:prstGeom prst="rect">
            <a:avLst/>
          </a:prstGeom>
          <a:noFill/>
        </p:spPr>
        <p:txBody>
          <a:bodyPr wrap="square">
            <a:spAutoFit/>
          </a:bodyPr>
          <a:lstStyle/>
          <a:p>
            <a:pPr marL="285750" indent="-285750">
              <a:buFont typeface="Arial" panose="020B0604020202020204" pitchFamily="34" charset="0"/>
              <a:buChar char="•"/>
            </a:pPr>
            <a:r>
              <a:rPr lang="en-US" sz="1400" b="0" i="0" u="none" strike="noStrike" cap="none" dirty="0">
                <a:solidFill>
                  <a:srgbClr val="63656A"/>
                </a:solidFill>
                <a:latin typeface="Arial"/>
                <a:ea typeface="Arial"/>
                <a:cs typeface="Arial"/>
                <a:sym typeface="Arial"/>
              </a:rPr>
              <a:t>Use of </a:t>
            </a:r>
            <a:r>
              <a:rPr lang="en-US" sz="1400" b="1" i="0" u="none" strike="noStrike" cap="none" dirty="0">
                <a:solidFill>
                  <a:srgbClr val="06A9F6"/>
                </a:solidFill>
                <a:latin typeface="Arial"/>
                <a:ea typeface="Arial"/>
                <a:cs typeface="Arial"/>
                <a:sym typeface="Arial"/>
              </a:rPr>
              <a:t>AI in support activitie</a:t>
            </a:r>
            <a:r>
              <a:rPr lang="en-US" sz="1400" b="1" dirty="0">
                <a:solidFill>
                  <a:srgbClr val="06A9F6"/>
                </a:solidFill>
                <a:latin typeface="Arial"/>
                <a:ea typeface="Arial"/>
                <a:cs typeface="Arial"/>
                <a:sym typeface="Arial"/>
              </a:rPr>
              <a:t>s</a:t>
            </a:r>
            <a:r>
              <a:rPr lang="en-US" sz="1400" dirty="0">
                <a:solidFill>
                  <a:srgbClr val="06A9F6"/>
                </a:solidFill>
                <a:latin typeface="Arial"/>
                <a:ea typeface="Arial"/>
                <a:cs typeface="Arial"/>
                <a:sym typeface="Arial"/>
              </a:rPr>
              <a:t> </a:t>
            </a:r>
            <a:r>
              <a:rPr lang="en-US" sz="1400" dirty="0">
                <a:solidFill>
                  <a:srgbClr val="63656A"/>
                </a:solidFill>
                <a:latin typeface="Arial"/>
                <a:ea typeface="Arial"/>
                <a:cs typeface="Arial"/>
                <a:sym typeface="Arial"/>
              </a:rPr>
              <a:t>e.g. chatbot and/or knowledge base is the </a:t>
            </a:r>
            <a:r>
              <a:rPr lang="en-US" sz="1400" b="1" dirty="0">
                <a:solidFill>
                  <a:srgbClr val="63656A"/>
                </a:solidFill>
                <a:latin typeface="Arial"/>
                <a:ea typeface="Arial"/>
                <a:cs typeface="Arial"/>
                <a:sym typeface="Arial"/>
              </a:rPr>
              <a:t>most widely used use case </a:t>
            </a:r>
            <a:r>
              <a:rPr lang="en-US" sz="1400" dirty="0">
                <a:solidFill>
                  <a:srgbClr val="63656A"/>
                </a:solidFill>
                <a:latin typeface="Arial"/>
                <a:ea typeface="Arial"/>
                <a:cs typeface="Arial"/>
                <a:sym typeface="Arial"/>
              </a:rPr>
              <a:t>in our network, inline with current trends in generative AI</a:t>
            </a:r>
          </a:p>
          <a:p>
            <a:pPr marL="285750" indent="-285750">
              <a:buFont typeface="Arial" panose="020B0604020202020204" pitchFamily="34" charset="0"/>
              <a:buChar char="•"/>
            </a:pPr>
            <a:endParaRPr lang="en-US" sz="1400" dirty="0">
              <a:solidFill>
                <a:srgbClr val="63656A"/>
              </a:solidFill>
              <a:latin typeface="Arial"/>
              <a:ea typeface="Arial"/>
              <a:cs typeface="Arial"/>
              <a:sym typeface="Arial"/>
            </a:endParaRPr>
          </a:p>
          <a:p>
            <a:pPr marL="285750" indent="-285750">
              <a:buFont typeface="Arial" panose="020B0604020202020204" pitchFamily="34" charset="0"/>
              <a:buChar char="•"/>
            </a:pPr>
            <a:r>
              <a:rPr lang="en-US" sz="1400" b="1" dirty="0">
                <a:solidFill>
                  <a:srgbClr val="63656A"/>
                </a:solidFill>
                <a:latin typeface="Arial"/>
                <a:cs typeface="Arial"/>
                <a:sym typeface="Arial"/>
              </a:rPr>
              <a:t>No community</a:t>
            </a:r>
            <a:r>
              <a:rPr lang="en-US" sz="1400" dirty="0">
                <a:solidFill>
                  <a:srgbClr val="63656A"/>
                </a:solidFill>
                <a:latin typeface="Arial"/>
                <a:cs typeface="Arial"/>
                <a:sym typeface="Arial"/>
              </a:rPr>
              <a:t> reported to have implemented AI to support AI in their </a:t>
            </a:r>
            <a:r>
              <a:rPr lang="en-US" sz="1400" b="1" dirty="0">
                <a:solidFill>
                  <a:srgbClr val="63656A"/>
                </a:solidFill>
                <a:latin typeface="Arial"/>
                <a:cs typeface="Arial"/>
                <a:sym typeface="Arial"/>
              </a:rPr>
              <a:t>internal programming </a:t>
            </a:r>
            <a:r>
              <a:rPr lang="en-US" sz="1400" dirty="0">
                <a:solidFill>
                  <a:srgbClr val="63656A"/>
                </a:solidFill>
                <a:latin typeface="Arial"/>
                <a:cs typeface="Arial"/>
                <a:sym typeface="Arial"/>
              </a:rPr>
              <a:t>e.g. research and impact </a:t>
            </a:r>
            <a:r>
              <a:rPr lang="en-US" sz="1400" i="1" dirty="0">
                <a:solidFill>
                  <a:srgbClr val="63656A"/>
                </a:solidFill>
                <a:latin typeface="Arial"/>
                <a:cs typeface="Arial"/>
                <a:sym typeface="Arial"/>
              </a:rPr>
              <a:t>(but we might not have considered Machine learning as AI)</a:t>
            </a:r>
          </a:p>
          <a:p>
            <a:endParaRPr lang="en-US" sz="1400" i="1" dirty="0">
              <a:solidFill>
                <a:srgbClr val="63656A"/>
              </a:solidFill>
              <a:latin typeface="Arial"/>
              <a:cs typeface="Arial"/>
              <a:sym typeface="Arial"/>
            </a:endParaRPr>
          </a:p>
        </p:txBody>
      </p:sp>
      <p:cxnSp>
        <p:nvCxnSpPr>
          <p:cNvPr id="8" name="Straight Connector 7">
            <a:extLst>
              <a:ext uri="{FF2B5EF4-FFF2-40B4-BE49-F238E27FC236}">
                <a16:creationId xmlns:a16="http://schemas.microsoft.com/office/drawing/2014/main" id="{104471A5-64FF-4CD9-4E53-5E4B08A51469}"/>
              </a:ext>
            </a:extLst>
          </p:cNvPr>
          <p:cNvCxnSpPr>
            <a:cxnSpLocks/>
          </p:cNvCxnSpPr>
          <p:nvPr/>
        </p:nvCxnSpPr>
        <p:spPr>
          <a:xfrm>
            <a:off x="5550822" y="1688622"/>
            <a:ext cx="0" cy="44308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ED35CF23-8E0F-8DEA-8411-149CD332A450}"/>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3. GOYN use of AI</a:t>
            </a:r>
          </a:p>
        </p:txBody>
      </p:sp>
    </p:spTree>
    <p:extLst>
      <p:ext uri="{BB962C8B-B14F-4D97-AF65-F5344CB8AC3E}">
        <p14:creationId xmlns:p14="http://schemas.microsoft.com/office/powerpoint/2010/main" val="29266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1325563"/>
          </a:xfrm>
        </p:spPr>
        <p:txBody>
          <a:bodyPr/>
          <a:lstStyle/>
          <a:p>
            <a:r>
              <a:rPr lang="en-US" dirty="0"/>
              <a:t>All GOYN Communities are embracing AI with support functions leading the way</a:t>
            </a:r>
          </a:p>
        </p:txBody>
      </p:sp>
      <p:graphicFrame>
        <p:nvGraphicFramePr>
          <p:cNvPr id="7" name="Table 6">
            <a:extLst>
              <a:ext uri="{FF2B5EF4-FFF2-40B4-BE49-F238E27FC236}">
                <a16:creationId xmlns:a16="http://schemas.microsoft.com/office/drawing/2014/main" id="{40AAAE1B-B852-627B-8AFD-6096122ACAD9}"/>
              </a:ext>
            </a:extLst>
          </p:cNvPr>
          <p:cNvGraphicFramePr>
            <a:graphicFrameLocks noGrp="1"/>
          </p:cNvGraphicFramePr>
          <p:nvPr>
            <p:extLst>
              <p:ext uri="{D42A27DB-BD31-4B8C-83A1-F6EECF244321}">
                <p14:modId xmlns:p14="http://schemas.microsoft.com/office/powerpoint/2010/main" val="548230265"/>
              </p:ext>
            </p:extLst>
          </p:nvPr>
        </p:nvGraphicFramePr>
        <p:xfrm>
          <a:off x="8624382" y="1904962"/>
          <a:ext cx="2157763" cy="2659583"/>
        </p:xfrm>
        <a:graphic>
          <a:graphicData uri="http://schemas.openxmlformats.org/drawingml/2006/table">
            <a:tbl>
              <a:tblPr firstRow="1" bandRow="1" bandCol="1">
                <a:tableStyleId>{69012ECD-51FC-41F1-AA8D-1B2483CD663E}</a:tableStyleId>
              </a:tblPr>
              <a:tblGrid>
                <a:gridCol w="1158877">
                  <a:extLst>
                    <a:ext uri="{9D8B030D-6E8A-4147-A177-3AD203B41FA5}">
                      <a16:colId xmlns:a16="http://schemas.microsoft.com/office/drawing/2014/main" val="2498999861"/>
                    </a:ext>
                  </a:extLst>
                </a:gridCol>
                <a:gridCol w="998886">
                  <a:extLst>
                    <a:ext uri="{9D8B030D-6E8A-4147-A177-3AD203B41FA5}">
                      <a16:colId xmlns:a16="http://schemas.microsoft.com/office/drawing/2014/main" val="1511965411"/>
                    </a:ext>
                  </a:extLst>
                </a:gridCol>
              </a:tblGrid>
              <a:tr h="294050">
                <a:tc>
                  <a:txBody>
                    <a:bodyPr/>
                    <a:lstStyle/>
                    <a:p>
                      <a:pPr rtl="0" fontAlgn="b"/>
                      <a:r>
                        <a:rPr lang="en-GB" sz="1600" dirty="0"/>
                        <a:t>Community</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rtl="0" fontAlgn="b"/>
                      <a:r>
                        <a:rPr lang="en-GB" sz="1600" dirty="0"/>
                        <a:t># planned</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478772678"/>
                  </a:ext>
                </a:extLst>
              </a:tr>
              <a:tr h="262837">
                <a:tc>
                  <a:txBody>
                    <a:bodyPr/>
                    <a:lstStyle/>
                    <a:p>
                      <a:pPr rtl="0" fontAlgn="b"/>
                      <a:r>
                        <a:rPr lang="en-GB" sz="1400" dirty="0">
                          <a:effectLst/>
                        </a:rPr>
                        <a:t>Barranquilla</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3</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101113931"/>
                  </a:ext>
                </a:extLst>
              </a:tr>
              <a:tr h="262837">
                <a:tc>
                  <a:txBody>
                    <a:bodyPr/>
                    <a:lstStyle/>
                    <a:p>
                      <a:pPr rtl="0" fontAlgn="b"/>
                      <a:r>
                        <a:rPr lang="en-GB" sz="1400" dirty="0">
                          <a:effectLst/>
                        </a:rPr>
                        <a:t>Bogota</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1</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3362468860"/>
                  </a:ext>
                </a:extLst>
              </a:tr>
              <a:tr h="262837">
                <a:tc>
                  <a:txBody>
                    <a:bodyPr/>
                    <a:lstStyle/>
                    <a:p>
                      <a:pPr rtl="0" fontAlgn="b"/>
                      <a:r>
                        <a:rPr lang="en-GB" sz="1400" dirty="0">
                          <a:effectLst/>
                        </a:rPr>
                        <a:t>Mexico City</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3</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761988023"/>
                  </a:ext>
                </a:extLst>
              </a:tr>
              <a:tr h="262837">
                <a:tc>
                  <a:txBody>
                    <a:bodyPr/>
                    <a:lstStyle/>
                    <a:p>
                      <a:pPr rtl="0" fontAlgn="b"/>
                      <a:r>
                        <a:rPr lang="en-GB" sz="1400" dirty="0">
                          <a:effectLst/>
                        </a:rPr>
                        <a:t>Mombasa</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6</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975619911"/>
                  </a:ext>
                </a:extLst>
              </a:tr>
              <a:tr h="262837">
                <a:tc>
                  <a:txBody>
                    <a:bodyPr/>
                    <a:lstStyle/>
                    <a:p>
                      <a:pPr rtl="0" fontAlgn="b"/>
                      <a:r>
                        <a:rPr lang="en-GB" sz="1400" dirty="0">
                          <a:effectLst/>
                        </a:rPr>
                        <a:t>Pune</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2</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64784679"/>
                  </a:ext>
                </a:extLst>
              </a:tr>
              <a:tr h="262837">
                <a:tc>
                  <a:txBody>
                    <a:bodyPr/>
                    <a:lstStyle/>
                    <a:p>
                      <a:pPr rtl="0" fontAlgn="b"/>
                      <a:r>
                        <a:rPr lang="en-GB" sz="1400" dirty="0">
                          <a:effectLst/>
                        </a:rPr>
                        <a:t>Raichur</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5</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967011089"/>
                  </a:ext>
                </a:extLst>
              </a:tr>
              <a:tr h="262837">
                <a:tc>
                  <a:txBody>
                    <a:bodyPr/>
                    <a:lstStyle/>
                    <a:p>
                      <a:pPr rtl="0" fontAlgn="b"/>
                      <a:r>
                        <a:rPr lang="en-GB" sz="1400" dirty="0">
                          <a:effectLst/>
                        </a:rPr>
                        <a:t>Ramgarh</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1</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3412024631"/>
                  </a:ext>
                </a:extLst>
              </a:tr>
              <a:tr h="262837">
                <a:tc>
                  <a:txBody>
                    <a:bodyPr/>
                    <a:lstStyle/>
                    <a:p>
                      <a:pPr rtl="0" fontAlgn="b"/>
                      <a:r>
                        <a:rPr lang="en-GB" sz="1400" dirty="0">
                          <a:effectLst/>
                        </a:rPr>
                        <a:t>São Paulo</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1</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460008019"/>
                  </a:ext>
                </a:extLst>
              </a:tr>
              <a:tr h="262837">
                <a:tc>
                  <a:txBody>
                    <a:bodyPr/>
                    <a:lstStyle/>
                    <a:p>
                      <a:pPr rtl="0" fontAlgn="b"/>
                      <a:r>
                        <a:rPr lang="en-GB" sz="1400" dirty="0">
                          <a:effectLst/>
                        </a:rPr>
                        <a:t>Tanga</a:t>
                      </a:r>
                    </a:p>
                  </a:txBody>
                  <a:tcPr marL="32481" marR="32481" marT="21654" marB="21654" anchor="b">
                    <a:lnR w="12700" cap="flat" cmpd="sng" algn="ctr">
                      <a:solidFill>
                        <a:srgbClr val="0070C0"/>
                      </a:solidFill>
                      <a:prstDash val="solid"/>
                      <a:round/>
                      <a:headEnd type="none" w="med" len="med"/>
                      <a:tailEnd type="none" w="med" len="med"/>
                    </a:lnR>
                  </a:tcPr>
                </a:tc>
                <a:tc>
                  <a:txBody>
                    <a:bodyPr/>
                    <a:lstStyle/>
                    <a:p>
                      <a:pPr algn="ctr" rtl="0" fontAlgn="b"/>
                      <a:r>
                        <a:rPr lang="en-KE" sz="1400">
                          <a:effectLst/>
                        </a:rPr>
                        <a:t>6</a:t>
                      </a:r>
                    </a:p>
                  </a:txBody>
                  <a:tcPr marL="32481" marR="32481" marT="21654" marB="21654" anchor="b">
                    <a:lnL w="1270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4134816417"/>
                  </a:ext>
                </a:extLst>
              </a:tr>
            </a:tbl>
          </a:graphicData>
        </a:graphic>
      </p:graphicFrame>
      <p:sp>
        <p:nvSpPr>
          <p:cNvPr id="3" name="TextBox 2">
            <a:extLst>
              <a:ext uri="{FF2B5EF4-FFF2-40B4-BE49-F238E27FC236}">
                <a16:creationId xmlns:a16="http://schemas.microsoft.com/office/drawing/2014/main" id="{42247B97-D06A-0326-FE24-7080FBE1FA9E}"/>
              </a:ext>
            </a:extLst>
          </p:cNvPr>
          <p:cNvSpPr txBox="1"/>
          <p:nvPr/>
        </p:nvSpPr>
        <p:spPr>
          <a:xfrm>
            <a:off x="502269" y="5016870"/>
            <a:ext cx="10229230" cy="1115690"/>
          </a:xfrm>
          <a:prstGeom prst="rect">
            <a:avLst/>
          </a:prstGeom>
          <a:noFill/>
        </p:spPr>
        <p:txBody>
          <a:bodyPr wrap="square">
            <a:spAutoFit/>
          </a:bodyPr>
          <a:lstStyle/>
          <a:p>
            <a:pPr marL="285750" indent="-285750" algn="just">
              <a:buFont typeface="Arial" panose="020B0604020202020204" pitchFamily="34" charset="0"/>
              <a:buChar char="•"/>
            </a:pPr>
            <a:r>
              <a:rPr lang="en-US" sz="1350" dirty="0">
                <a:solidFill>
                  <a:srgbClr val="63656A"/>
                </a:solidFill>
                <a:latin typeface="Arial"/>
                <a:cs typeface="Arial"/>
                <a:sym typeface="Arial"/>
              </a:rPr>
              <a:t>GOYN eThekwini presented at the March D&amp;T CoP and are prioritizing use of AI for internal programing &gt;&gt; </a:t>
            </a:r>
            <a:r>
              <a:rPr lang="en-US" sz="1300" dirty="0">
                <a:solidFill>
                  <a:srgbClr val="63656A"/>
                </a:solidFill>
                <a:latin typeface="Arial"/>
                <a:cs typeface="Arial"/>
                <a:sym typeface="Arial"/>
              </a:rPr>
              <a:t>“</a:t>
            </a:r>
            <a:r>
              <a:rPr lang="en-US" sz="1300" i="1" dirty="0">
                <a:solidFill>
                  <a:srgbClr val="63656A"/>
                </a:solidFill>
                <a:latin typeface="Arial"/>
                <a:cs typeface="Arial"/>
                <a:sym typeface="Arial"/>
              </a:rPr>
              <a:t>automate monitoring processes in our data, help us classify information and leverage smart capabilities that help us understand and see </a:t>
            </a:r>
            <a:r>
              <a:rPr lang="en-US" sz="1300" b="1" i="1" dirty="0">
                <a:solidFill>
                  <a:srgbClr val="63656A"/>
                </a:solidFill>
                <a:latin typeface="Arial"/>
                <a:cs typeface="Arial"/>
                <a:sym typeface="Arial"/>
              </a:rPr>
              <a:t>insights in the wealth of information that we have”</a:t>
            </a:r>
          </a:p>
          <a:p>
            <a:pPr algn="just"/>
            <a:endParaRPr lang="en-US" sz="1350" i="0" u="none" strike="noStrike" cap="none" dirty="0">
              <a:solidFill>
                <a:srgbClr val="63656A"/>
              </a:solidFill>
              <a:latin typeface="Arial"/>
              <a:ea typeface="Arial"/>
              <a:cs typeface="Arial"/>
              <a:sym typeface="Arial"/>
            </a:endParaRPr>
          </a:p>
          <a:p>
            <a:pPr marL="285750" indent="-285750" algn="just">
              <a:buFont typeface="Arial" panose="020B0604020202020204" pitchFamily="34" charset="0"/>
              <a:buChar char="•"/>
            </a:pPr>
            <a:r>
              <a:rPr lang="en-US" sz="1350" b="0" dirty="0">
                <a:solidFill>
                  <a:srgbClr val="63656A"/>
                </a:solidFill>
                <a:latin typeface="Arial"/>
                <a:ea typeface="Arial"/>
                <a:cs typeface="Arial"/>
                <a:sym typeface="Arial"/>
              </a:rPr>
              <a:t>Some communities </a:t>
            </a:r>
            <a:r>
              <a:rPr lang="en-US" sz="1350" b="0" i="0" u="none" strike="noStrike" cap="none" dirty="0">
                <a:solidFill>
                  <a:srgbClr val="63656A"/>
                </a:solidFill>
                <a:latin typeface="Arial"/>
                <a:ea typeface="Arial"/>
                <a:cs typeface="Arial"/>
                <a:sym typeface="Arial"/>
              </a:rPr>
              <a:t>reached out and asked for support to </a:t>
            </a:r>
            <a:r>
              <a:rPr lang="en-US" sz="1350" b="1" i="0" u="none" strike="noStrike" cap="none" dirty="0">
                <a:solidFill>
                  <a:srgbClr val="63656A"/>
                </a:solidFill>
                <a:latin typeface="Arial"/>
                <a:ea typeface="Arial"/>
                <a:cs typeface="Arial"/>
                <a:sym typeface="Arial"/>
              </a:rPr>
              <a:t>understand use of AI</a:t>
            </a:r>
          </a:p>
        </p:txBody>
      </p:sp>
      <p:grpSp>
        <p:nvGrpSpPr>
          <p:cNvPr id="2" name="Group 1">
            <a:extLst>
              <a:ext uri="{FF2B5EF4-FFF2-40B4-BE49-F238E27FC236}">
                <a16:creationId xmlns:a16="http://schemas.microsoft.com/office/drawing/2014/main" id="{B38B252A-2F9C-7CBA-1E53-ABCA972A835B}"/>
              </a:ext>
            </a:extLst>
          </p:cNvPr>
          <p:cNvGrpSpPr/>
          <p:nvPr/>
        </p:nvGrpSpPr>
        <p:grpSpPr>
          <a:xfrm>
            <a:off x="583830" y="1658196"/>
            <a:ext cx="6096000" cy="3179386"/>
            <a:chOff x="583830" y="1658196"/>
            <a:chExt cx="6096000" cy="3179386"/>
          </a:xfrm>
        </p:grpSpPr>
        <p:sp>
          <p:nvSpPr>
            <p:cNvPr id="4" name="TextBox 3">
              <a:extLst>
                <a:ext uri="{FF2B5EF4-FFF2-40B4-BE49-F238E27FC236}">
                  <a16:creationId xmlns:a16="http://schemas.microsoft.com/office/drawing/2014/main" id="{87004651-8DF1-7339-B688-16B613B0A593}"/>
                </a:ext>
              </a:extLst>
            </p:cNvPr>
            <p:cNvSpPr txBox="1"/>
            <p:nvPr/>
          </p:nvSpPr>
          <p:spPr>
            <a:xfrm>
              <a:off x="583830" y="4606750"/>
              <a:ext cx="6096000" cy="230832"/>
            </a:xfrm>
            <a:prstGeom prst="rect">
              <a:avLst/>
            </a:prstGeom>
            <a:noFill/>
          </p:spPr>
          <p:txBody>
            <a:bodyPr wrap="square">
              <a:spAutoFit/>
            </a:bodyPr>
            <a:lstStyle/>
            <a:p>
              <a:r>
                <a:rPr lang="en-US" sz="900" dirty="0">
                  <a:solidFill>
                    <a:srgbClr val="63656A"/>
                  </a:solidFill>
                  <a:latin typeface="Arial"/>
                  <a:ea typeface="Arial"/>
                  <a:cs typeface="Arial"/>
                  <a:sym typeface="Arial"/>
                </a:rPr>
                <a:t>N=9</a:t>
              </a:r>
              <a:endParaRPr lang="en-US" sz="900" dirty="0"/>
            </a:p>
          </p:txBody>
        </p:sp>
        <p:pic>
          <p:nvPicPr>
            <p:cNvPr id="8" name="Picture 7">
              <a:extLst>
                <a:ext uri="{FF2B5EF4-FFF2-40B4-BE49-F238E27FC236}">
                  <a16:creationId xmlns:a16="http://schemas.microsoft.com/office/drawing/2014/main" id="{B22F7A22-80CB-B8E0-78B9-1829A20CA1E1}"/>
                </a:ext>
              </a:extLst>
            </p:cNvPr>
            <p:cNvPicPr>
              <a:picLocks noChangeAspect="1"/>
            </p:cNvPicPr>
            <p:nvPr/>
          </p:nvPicPr>
          <p:blipFill>
            <a:blip r:embed="rId2"/>
            <a:stretch>
              <a:fillRect/>
            </a:stretch>
          </p:blipFill>
          <p:spPr>
            <a:xfrm>
              <a:off x="605515" y="1658196"/>
              <a:ext cx="5953724" cy="2988400"/>
            </a:xfrm>
            <a:prstGeom prst="rect">
              <a:avLst/>
            </a:prstGeom>
          </p:spPr>
        </p:pic>
      </p:grpSp>
      <p:sp>
        <p:nvSpPr>
          <p:cNvPr id="5" name="Text Placeholder 2">
            <a:extLst>
              <a:ext uri="{FF2B5EF4-FFF2-40B4-BE49-F238E27FC236}">
                <a16:creationId xmlns:a16="http://schemas.microsoft.com/office/drawing/2014/main" id="{B9734D35-1568-5804-FF20-F3D12372157F}"/>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3. GOYN use of AI</a:t>
            </a:r>
          </a:p>
        </p:txBody>
      </p:sp>
    </p:spTree>
    <p:extLst>
      <p:ext uri="{BB962C8B-B14F-4D97-AF65-F5344CB8AC3E}">
        <p14:creationId xmlns:p14="http://schemas.microsoft.com/office/powerpoint/2010/main" val="364837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1325563"/>
          </a:xfrm>
        </p:spPr>
        <p:txBody>
          <a:bodyPr/>
          <a:lstStyle/>
          <a:p>
            <a:r>
              <a:rPr lang="en-US" dirty="0"/>
              <a:t>The top AI support needs are equally split: Communities seek help with both identifying AI tools and developing use cases for youth programming</a:t>
            </a:r>
          </a:p>
        </p:txBody>
      </p:sp>
      <p:sp>
        <p:nvSpPr>
          <p:cNvPr id="3" name="TextBox 2">
            <a:extLst>
              <a:ext uri="{FF2B5EF4-FFF2-40B4-BE49-F238E27FC236}">
                <a16:creationId xmlns:a16="http://schemas.microsoft.com/office/drawing/2014/main" id="{42247B97-D06A-0326-FE24-7080FBE1FA9E}"/>
              </a:ext>
            </a:extLst>
          </p:cNvPr>
          <p:cNvSpPr txBox="1"/>
          <p:nvPr/>
        </p:nvSpPr>
        <p:spPr>
          <a:xfrm>
            <a:off x="634198" y="5063939"/>
            <a:ext cx="10135402" cy="1569660"/>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63656A"/>
                </a:solidFill>
                <a:latin typeface="Arial"/>
                <a:ea typeface="Arial"/>
                <a:cs typeface="Arial"/>
                <a:sym typeface="Arial"/>
              </a:rPr>
              <a:t>Despite 7 communities indicating that they had AI strategies, 6 communities responded to needing support to develop one. The initial indication of having an AI strategy might reflect a high-level goal. However, when asked specifically about support, </a:t>
            </a:r>
            <a:r>
              <a:rPr lang="en-US" sz="1600" b="1" dirty="0">
                <a:solidFill>
                  <a:srgbClr val="63656A"/>
                </a:solidFill>
                <a:latin typeface="Arial"/>
                <a:ea typeface="Arial"/>
                <a:cs typeface="Arial"/>
                <a:sym typeface="Arial"/>
              </a:rPr>
              <a:t>communities might be seeking help with the detailed development and/or implementation of that strategy </a:t>
            </a:r>
            <a:r>
              <a:rPr lang="en-US" sz="1600" i="1" dirty="0">
                <a:solidFill>
                  <a:srgbClr val="63656A"/>
                </a:solidFill>
                <a:latin typeface="Arial"/>
                <a:ea typeface="Arial"/>
                <a:cs typeface="Arial"/>
                <a:sym typeface="Arial"/>
              </a:rPr>
              <a:t>(to be explored further)</a:t>
            </a:r>
          </a:p>
          <a:p>
            <a:endParaRPr lang="en-US" sz="1600" dirty="0">
              <a:solidFill>
                <a:srgbClr val="63656A"/>
              </a:solidFill>
              <a:latin typeface="Arial"/>
              <a:ea typeface="Arial"/>
              <a:cs typeface="Arial"/>
              <a:sym typeface="Arial"/>
            </a:endParaRPr>
          </a:p>
          <a:p>
            <a:pPr marL="285750" indent="-285750">
              <a:buFont typeface="Arial" panose="020B0604020202020204" pitchFamily="34" charset="0"/>
              <a:buChar char="•"/>
            </a:pPr>
            <a:r>
              <a:rPr lang="en-US" sz="1600" dirty="0">
                <a:solidFill>
                  <a:srgbClr val="63656A"/>
                </a:solidFill>
                <a:latin typeface="Arial"/>
                <a:cs typeface="Arial"/>
                <a:sym typeface="Arial"/>
              </a:rPr>
              <a:t>All communities identified an area of support</a:t>
            </a:r>
            <a:endParaRPr lang="en-US" sz="1600" dirty="0"/>
          </a:p>
        </p:txBody>
      </p:sp>
      <p:grpSp>
        <p:nvGrpSpPr>
          <p:cNvPr id="5" name="Group 4">
            <a:extLst>
              <a:ext uri="{FF2B5EF4-FFF2-40B4-BE49-F238E27FC236}">
                <a16:creationId xmlns:a16="http://schemas.microsoft.com/office/drawing/2014/main" id="{3E5BE2D4-DA74-2B4B-BC7F-7811C0682EE4}"/>
              </a:ext>
            </a:extLst>
          </p:cNvPr>
          <p:cNvGrpSpPr/>
          <p:nvPr/>
        </p:nvGrpSpPr>
        <p:grpSpPr>
          <a:xfrm>
            <a:off x="597898" y="1823554"/>
            <a:ext cx="6039728" cy="3160365"/>
            <a:chOff x="597898" y="1823554"/>
            <a:chExt cx="6039728" cy="3160365"/>
          </a:xfrm>
        </p:grpSpPr>
        <p:pic>
          <p:nvPicPr>
            <p:cNvPr id="10" name="Picture 9">
              <a:extLst>
                <a:ext uri="{FF2B5EF4-FFF2-40B4-BE49-F238E27FC236}">
                  <a16:creationId xmlns:a16="http://schemas.microsoft.com/office/drawing/2014/main" id="{F374D0AC-0C65-F688-2C6C-A08FD9D40F36}"/>
                </a:ext>
              </a:extLst>
            </p:cNvPr>
            <p:cNvPicPr>
              <a:picLocks noChangeAspect="1"/>
            </p:cNvPicPr>
            <p:nvPr/>
          </p:nvPicPr>
          <p:blipFill>
            <a:blip r:embed="rId2"/>
            <a:stretch>
              <a:fillRect/>
            </a:stretch>
          </p:blipFill>
          <p:spPr>
            <a:xfrm>
              <a:off x="680171" y="1823554"/>
              <a:ext cx="5957455" cy="2990273"/>
            </a:xfrm>
            <a:prstGeom prst="rect">
              <a:avLst/>
            </a:prstGeom>
          </p:spPr>
        </p:pic>
        <p:sp>
          <p:nvSpPr>
            <p:cNvPr id="11" name="TextBox 10">
              <a:extLst>
                <a:ext uri="{FF2B5EF4-FFF2-40B4-BE49-F238E27FC236}">
                  <a16:creationId xmlns:a16="http://schemas.microsoft.com/office/drawing/2014/main" id="{85FAC285-3E82-8B72-6519-915B7D701310}"/>
                </a:ext>
              </a:extLst>
            </p:cNvPr>
            <p:cNvSpPr txBox="1"/>
            <p:nvPr/>
          </p:nvSpPr>
          <p:spPr>
            <a:xfrm>
              <a:off x="597898" y="4753087"/>
              <a:ext cx="5929511" cy="230832"/>
            </a:xfrm>
            <a:prstGeom prst="rect">
              <a:avLst/>
            </a:prstGeom>
            <a:noFill/>
          </p:spPr>
          <p:txBody>
            <a:bodyPr wrap="square">
              <a:spAutoFit/>
            </a:bodyPr>
            <a:lstStyle/>
            <a:p>
              <a:r>
                <a:rPr lang="en-US" sz="900" dirty="0">
                  <a:solidFill>
                    <a:srgbClr val="63656A"/>
                  </a:solidFill>
                  <a:latin typeface="Arial"/>
                  <a:ea typeface="Arial"/>
                  <a:cs typeface="Arial"/>
                  <a:sym typeface="Arial"/>
                </a:rPr>
                <a:t>N=9</a:t>
              </a:r>
              <a:endParaRPr lang="en-US" sz="900" dirty="0"/>
            </a:p>
          </p:txBody>
        </p:sp>
      </p:grpSp>
      <p:sp>
        <p:nvSpPr>
          <p:cNvPr id="4" name="TextBox 3">
            <a:extLst>
              <a:ext uri="{FF2B5EF4-FFF2-40B4-BE49-F238E27FC236}">
                <a16:creationId xmlns:a16="http://schemas.microsoft.com/office/drawing/2014/main" id="{281C291D-EEF8-2EC2-8464-A688F8E691DE}"/>
              </a:ext>
            </a:extLst>
          </p:cNvPr>
          <p:cNvSpPr txBox="1"/>
          <p:nvPr/>
        </p:nvSpPr>
        <p:spPr>
          <a:xfrm>
            <a:off x="7723160" y="1835230"/>
            <a:ext cx="3914335" cy="2554545"/>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63656A"/>
                </a:solidFill>
                <a:latin typeface="Arial"/>
                <a:cs typeface="Arial"/>
                <a:sym typeface="Arial"/>
              </a:rPr>
              <a:t>With communities demonstrating common needs, GOYN Network can form a collaborative AI think tank to identify and implement use cases easily localized by communities</a:t>
            </a:r>
          </a:p>
          <a:p>
            <a:pPr marL="285750" indent="-285750">
              <a:buFont typeface="Arial" panose="020B0604020202020204" pitchFamily="34" charset="0"/>
              <a:buChar char="•"/>
            </a:pPr>
            <a:endParaRPr lang="en-US" sz="1600" dirty="0">
              <a:solidFill>
                <a:srgbClr val="63656A"/>
              </a:solidFill>
              <a:latin typeface="Arial"/>
              <a:cs typeface="Arial"/>
              <a:sym typeface="Arial"/>
            </a:endParaRPr>
          </a:p>
          <a:p>
            <a:pPr marL="285750" indent="-285750">
              <a:buFont typeface="Arial" panose="020B0604020202020204" pitchFamily="34" charset="0"/>
              <a:buChar char="•"/>
            </a:pPr>
            <a:r>
              <a:rPr lang="en-US" sz="1600" dirty="0">
                <a:solidFill>
                  <a:srgbClr val="63656A"/>
                </a:solidFill>
                <a:latin typeface="Arial"/>
                <a:cs typeface="Arial"/>
                <a:sym typeface="Arial"/>
              </a:rPr>
              <a:t>This collective approach could unlock accessible AI tools and compute power, ultimately benefiting millions of young people</a:t>
            </a:r>
            <a:endParaRPr lang="en-US" sz="1600" dirty="0">
              <a:solidFill>
                <a:srgbClr val="63656A"/>
              </a:solidFill>
              <a:latin typeface="Arial"/>
              <a:cs typeface="Arial"/>
            </a:endParaRPr>
          </a:p>
        </p:txBody>
      </p:sp>
      <p:sp>
        <p:nvSpPr>
          <p:cNvPr id="2" name="Text Placeholder 2">
            <a:extLst>
              <a:ext uri="{FF2B5EF4-FFF2-40B4-BE49-F238E27FC236}">
                <a16:creationId xmlns:a16="http://schemas.microsoft.com/office/drawing/2014/main" id="{0C7C4A0C-0382-4EC2-1867-BF72F10EEE13}"/>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3. GOYN use of AI</a:t>
            </a:r>
          </a:p>
        </p:txBody>
      </p:sp>
    </p:spTree>
    <p:extLst>
      <p:ext uri="{BB962C8B-B14F-4D97-AF65-F5344CB8AC3E}">
        <p14:creationId xmlns:p14="http://schemas.microsoft.com/office/powerpoint/2010/main" val="373700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1325563"/>
          </a:xfrm>
        </p:spPr>
        <p:txBody>
          <a:bodyPr/>
          <a:lstStyle/>
          <a:p>
            <a:r>
              <a:rPr lang="en-US" dirty="0"/>
              <a:t>To address impact of AI on the future of work, most communities are actively preparing OY using a mix of research, targeted activities and integrated discussions</a:t>
            </a:r>
          </a:p>
        </p:txBody>
      </p:sp>
      <p:grpSp>
        <p:nvGrpSpPr>
          <p:cNvPr id="8" name="Group 7">
            <a:extLst>
              <a:ext uri="{FF2B5EF4-FFF2-40B4-BE49-F238E27FC236}">
                <a16:creationId xmlns:a16="http://schemas.microsoft.com/office/drawing/2014/main" id="{0EEB9E8E-B9AC-9D4E-4D1C-FAB575D899A2}"/>
              </a:ext>
            </a:extLst>
          </p:cNvPr>
          <p:cNvGrpSpPr/>
          <p:nvPr/>
        </p:nvGrpSpPr>
        <p:grpSpPr>
          <a:xfrm>
            <a:off x="721587" y="2228519"/>
            <a:ext cx="5374413" cy="2971762"/>
            <a:chOff x="721587" y="2228519"/>
            <a:chExt cx="5374413" cy="2971762"/>
          </a:xfrm>
        </p:grpSpPr>
        <p:sp>
          <p:nvSpPr>
            <p:cNvPr id="11" name="TextBox 10">
              <a:extLst>
                <a:ext uri="{FF2B5EF4-FFF2-40B4-BE49-F238E27FC236}">
                  <a16:creationId xmlns:a16="http://schemas.microsoft.com/office/drawing/2014/main" id="{85FAC285-3E82-8B72-6519-915B7D701310}"/>
                </a:ext>
              </a:extLst>
            </p:cNvPr>
            <p:cNvSpPr txBox="1"/>
            <p:nvPr/>
          </p:nvSpPr>
          <p:spPr>
            <a:xfrm>
              <a:off x="721587" y="4969449"/>
              <a:ext cx="5271654" cy="230832"/>
            </a:xfrm>
            <a:prstGeom prst="rect">
              <a:avLst/>
            </a:prstGeom>
            <a:noFill/>
          </p:spPr>
          <p:txBody>
            <a:bodyPr wrap="square">
              <a:spAutoFit/>
            </a:bodyPr>
            <a:lstStyle/>
            <a:p>
              <a:r>
                <a:rPr lang="en-US" sz="900" dirty="0">
                  <a:solidFill>
                    <a:srgbClr val="63656A"/>
                  </a:solidFill>
                  <a:latin typeface="Arial"/>
                  <a:ea typeface="Arial"/>
                  <a:cs typeface="Arial"/>
                  <a:sym typeface="Arial"/>
                </a:rPr>
                <a:t>N=9</a:t>
              </a:r>
              <a:endParaRPr lang="en-US" sz="900" dirty="0"/>
            </a:p>
          </p:txBody>
        </p:sp>
        <p:pic>
          <p:nvPicPr>
            <p:cNvPr id="2" name="Picture 1">
              <a:extLst>
                <a:ext uri="{FF2B5EF4-FFF2-40B4-BE49-F238E27FC236}">
                  <a16:creationId xmlns:a16="http://schemas.microsoft.com/office/drawing/2014/main" id="{0399D2C7-3D71-0B79-75DD-FD8AE1B0CF65}"/>
                </a:ext>
              </a:extLst>
            </p:cNvPr>
            <p:cNvPicPr>
              <a:picLocks noChangeAspect="1"/>
            </p:cNvPicPr>
            <p:nvPr/>
          </p:nvPicPr>
          <p:blipFill>
            <a:blip r:embed="rId2"/>
            <a:stretch>
              <a:fillRect/>
            </a:stretch>
          </p:blipFill>
          <p:spPr>
            <a:xfrm>
              <a:off x="721587" y="2228519"/>
              <a:ext cx="5374413" cy="2697622"/>
            </a:xfrm>
            <a:prstGeom prst="rect">
              <a:avLst/>
            </a:prstGeom>
          </p:spPr>
        </p:pic>
      </p:grpSp>
      <p:sp>
        <p:nvSpPr>
          <p:cNvPr id="7" name="TextBox 6">
            <a:extLst>
              <a:ext uri="{FF2B5EF4-FFF2-40B4-BE49-F238E27FC236}">
                <a16:creationId xmlns:a16="http://schemas.microsoft.com/office/drawing/2014/main" id="{6F771F5E-F16F-2AE4-FF8A-86899AA8AF30}"/>
              </a:ext>
            </a:extLst>
          </p:cNvPr>
          <p:cNvSpPr txBox="1"/>
          <p:nvPr/>
        </p:nvSpPr>
        <p:spPr>
          <a:xfrm>
            <a:off x="6485205" y="1854513"/>
            <a:ext cx="5542671" cy="4524315"/>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GB" sz="1400" b="1" dirty="0">
                <a:solidFill>
                  <a:srgbClr val="63656A"/>
                </a:solidFill>
                <a:latin typeface="Arial"/>
                <a:cs typeface="Arial"/>
              </a:rPr>
              <a:t>Awareness and Preparation: </a:t>
            </a:r>
            <a:r>
              <a:rPr lang="en-GB" sz="1400" dirty="0">
                <a:solidFill>
                  <a:srgbClr val="63656A"/>
                </a:solidFill>
                <a:latin typeface="Arial"/>
                <a:cs typeface="Arial"/>
              </a:rPr>
              <a:t>Majority of GOYN communities acknowledge the importance of addressing AI's impact on the future of work. However, the level of preparedness varies</a:t>
            </a:r>
          </a:p>
          <a:p>
            <a:pPr marL="285750" indent="-285750" algn="l">
              <a:spcAft>
                <a:spcPts val="600"/>
              </a:spcAft>
              <a:buFont typeface="Arial" panose="020B0604020202020204" pitchFamily="34" charset="0"/>
              <a:buChar char="•"/>
            </a:pPr>
            <a:endParaRPr lang="en-GB" sz="1400" dirty="0">
              <a:solidFill>
                <a:srgbClr val="63656A"/>
              </a:solidFill>
              <a:latin typeface="Arial"/>
              <a:cs typeface="Arial"/>
            </a:endParaRPr>
          </a:p>
          <a:p>
            <a:pPr marL="285750" indent="-285750" algn="l">
              <a:spcAft>
                <a:spcPts val="600"/>
              </a:spcAft>
              <a:buFont typeface="Arial" panose="020B0604020202020204" pitchFamily="34" charset="0"/>
              <a:buChar char="•"/>
            </a:pPr>
            <a:r>
              <a:rPr lang="en-GB" sz="1400" dirty="0">
                <a:solidFill>
                  <a:srgbClr val="63656A"/>
                </a:solidFill>
                <a:latin typeface="Arial"/>
                <a:cs typeface="Arial"/>
              </a:rPr>
              <a:t>Three Main Approaches to addressing impact on future of work:</a:t>
            </a:r>
          </a:p>
          <a:p>
            <a:pPr marL="742950" lvl="1" indent="-285750" algn="l">
              <a:spcBef>
                <a:spcPts val="600"/>
              </a:spcBef>
              <a:spcAft>
                <a:spcPts val="600"/>
              </a:spcAft>
              <a:buFont typeface="Arial" panose="020B0604020202020204" pitchFamily="34" charset="0"/>
              <a:buChar char="•"/>
            </a:pPr>
            <a:r>
              <a:rPr lang="en-GB" sz="1400" b="1" dirty="0">
                <a:solidFill>
                  <a:srgbClr val="63656A"/>
                </a:solidFill>
                <a:latin typeface="Arial"/>
                <a:cs typeface="Arial"/>
              </a:rPr>
              <a:t>Integration: </a:t>
            </a:r>
            <a:r>
              <a:rPr lang="en-GB" sz="1400" dirty="0">
                <a:solidFill>
                  <a:srgbClr val="63656A"/>
                </a:solidFill>
                <a:latin typeface="Arial"/>
                <a:cs typeface="Arial"/>
              </a:rPr>
              <a:t>Many communities are incorporating AI discussions into existing programs</a:t>
            </a:r>
          </a:p>
          <a:p>
            <a:pPr marL="742950" lvl="1" indent="-285750" algn="l">
              <a:spcBef>
                <a:spcPts val="600"/>
              </a:spcBef>
              <a:spcAft>
                <a:spcPts val="600"/>
              </a:spcAft>
              <a:buFont typeface="Arial" panose="020B0604020202020204" pitchFamily="34" charset="0"/>
              <a:buChar char="•"/>
            </a:pPr>
            <a:r>
              <a:rPr lang="en-GB" sz="1400" b="1" dirty="0">
                <a:solidFill>
                  <a:srgbClr val="63656A"/>
                </a:solidFill>
                <a:latin typeface="Arial"/>
                <a:cs typeface="Arial"/>
              </a:rPr>
              <a:t>Research: </a:t>
            </a:r>
            <a:r>
              <a:rPr lang="en-GB" sz="1400" dirty="0">
                <a:solidFill>
                  <a:srgbClr val="63656A"/>
                </a:solidFill>
                <a:latin typeface="Arial"/>
                <a:cs typeface="Arial"/>
              </a:rPr>
              <a:t>Several communities are actively researching AI's impact with plans to develop future programming</a:t>
            </a:r>
          </a:p>
          <a:p>
            <a:pPr marL="742950" lvl="1" indent="-285750" algn="l">
              <a:spcBef>
                <a:spcPts val="600"/>
              </a:spcBef>
              <a:spcAft>
                <a:spcPts val="600"/>
              </a:spcAft>
              <a:buFont typeface="Arial" panose="020B0604020202020204" pitchFamily="34" charset="0"/>
              <a:buChar char="•"/>
            </a:pPr>
            <a:r>
              <a:rPr lang="en-GB" sz="1400" b="1" dirty="0">
                <a:solidFill>
                  <a:srgbClr val="63656A"/>
                </a:solidFill>
                <a:latin typeface="Arial"/>
                <a:cs typeface="Arial"/>
              </a:rPr>
              <a:t>Specific Focus: </a:t>
            </a:r>
            <a:r>
              <a:rPr lang="en-GB" sz="1400" dirty="0">
                <a:solidFill>
                  <a:srgbClr val="63656A"/>
                </a:solidFill>
                <a:latin typeface="Arial"/>
                <a:cs typeface="Arial"/>
              </a:rPr>
              <a:t>A few communities already have dedicated activities aimed at preparing youth for AI-driven job markets</a:t>
            </a:r>
          </a:p>
          <a:p>
            <a:pPr marL="742950" lvl="1" indent="-285750" algn="l">
              <a:spcAft>
                <a:spcPts val="600"/>
              </a:spcAft>
              <a:buFont typeface="Arial" panose="020B0604020202020204" pitchFamily="34" charset="0"/>
              <a:buChar char="•"/>
            </a:pPr>
            <a:endParaRPr lang="en-GB" sz="1400" dirty="0">
              <a:solidFill>
                <a:srgbClr val="63656A"/>
              </a:solidFill>
              <a:latin typeface="Arial"/>
              <a:cs typeface="Arial"/>
            </a:endParaRPr>
          </a:p>
          <a:p>
            <a:pPr marL="285750" indent="-285750" algn="l">
              <a:spcAft>
                <a:spcPts val="600"/>
              </a:spcAft>
              <a:buFont typeface="Arial" panose="020B0604020202020204" pitchFamily="34" charset="0"/>
              <a:buChar char="•"/>
            </a:pPr>
            <a:r>
              <a:rPr lang="en-GB" sz="1400" b="1" dirty="0">
                <a:solidFill>
                  <a:srgbClr val="63656A"/>
                </a:solidFill>
                <a:latin typeface="Arial"/>
                <a:cs typeface="Arial"/>
              </a:rPr>
              <a:t>Opportunity Gap: </a:t>
            </a:r>
            <a:r>
              <a:rPr lang="en-GB" sz="1400" dirty="0">
                <a:solidFill>
                  <a:srgbClr val="63656A"/>
                </a:solidFill>
                <a:latin typeface="Arial"/>
                <a:cs typeface="Arial"/>
              </a:rPr>
              <a:t>Only one community reported not currently addressing AI's impact on the future of work. There is an opportunity to tailor support to them based on the collective network's efforts and learnings</a:t>
            </a:r>
          </a:p>
        </p:txBody>
      </p:sp>
      <p:sp>
        <p:nvSpPr>
          <p:cNvPr id="3" name="Text Placeholder 2">
            <a:extLst>
              <a:ext uri="{FF2B5EF4-FFF2-40B4-BE49-F238E27FC236}">
                <a16:creationId xmlns:a16="http://schemas.microsoft.com/office/drawing/2014/main" id="{ECD46E09-10F6-D16A-E862-2B3A8B09148D}"/>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3. GOYN use of AI</a:t>
            </a:r>
          </a:p>
        </p:txBody>
      </p:sp>
    </p:spTree>
    <p:extLst>
      <p:ext uri="{BB962C8B-B14F-4D97-AF65-F5344CB8AC3E}">
        <p14:creationId xmlns:p14="http://schemas.microsoft.com/office/powerpoint/2010/main" val="3203967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1325563"/>
          </a:xfrm>
        </p:spPr>
        <p:txBody>
          <a:bodyPr/>
          <a:lstStyle/>
          <a:p>
            <a:r>
              <a:rPr lang="en-US" dirty="0"/>
              <a:t>Direct questions and comments from the survey</a:t>
            </a:r>
          </a:p>
        </p:txBody>
      </p:sp>
      <p:pic>
        <p:nvPicPr>
          <p:cNvPr id="4" name="Google Shape;617;p5" descr="Group brainstorm">
            <a:extLst>
              <a:ext uri="{FF2B5EF4-FFF2-40B4-BE49-F238E27FC236}">
                <a16:creationId xmlns:a16="http://schemas.microsoft.com/office/drawing/2014/main" id="{86B511CB-1B54-5562-ED87-015CA4B34A65}"/>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244528" y="1257835"/>
            <a:ext cx="1134617" cy="1134617"/>
          </a:xfrm>
          <a:prstGeom prst="rect">
            <a:avLst/>
          </a:prstGeom>
          <a:noFill/>
          <a:ln>
            <a:noFill/>
          </a:ln>
        </p:spPr>
      </p:pic>
      <p:pic>
        <p:nvPicPr>
          <p:cNvPr id="12292" name="Picture 4" descr="103,400+ Question Mark Stock Illustrations, Royalty-Free Vector Graphics &amp;  Clip Art - iStock | Faq, Question mark background, Question mark icon">
            <a:extLst>
              <a:ext uri="{FF2B5EF4-FFF2-40B4-BE49-F238E27FC236}">
                <a16:creationId xmlns:a16="http://schemas.microsoft.com/office/drawing/2014/main" id="{D0E9FF1F-4FCE-2599-9B32-C5B60A867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339" y="1257835"/>
            <a:ext cx="1134617" cy="1134617"/>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17;p14">
            <a:extLst>
              <a:ext uri="{FF2B5EF4-FFF2-40B4-BE49-F238E27FC236}">
                <a16:creationId xmlns:a16="http://schemas.microsoft.com/office/drawing/2014/main" id="{236F5F68-75F4-AEEB-0D5B-E7301ED2802D}"/>
              </a:ext>
            </a:extLst>
          </p:cNvPr>
          <p:cNvSpPr txBox="1"/>
          <p:nvPr/>
        </p:nvSpPr>
        <p:spPr>
          <a:xfrm>
            <a:off x="675853" y="2487924"/>
            <a:ext cx="4859589" cy="4116852"/>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600"/>
              </a:spcBef>
              <a:spcAft>
                <a:spcPts val="0"/>
              </a:spcAft>
              <a:buClr>
                <a:srgbClr val="63656A"/>
              </a:buClr>
              <a:buSzPts val="1400"/>
              <a:buFont typeface="Arial"/>
              <a:buChar char="•"/>
            </a:pPr>
            <a:r>
              <a:rPr lang="en-US" b="1" dirty="0">
                <a:solidFill>
                  <a:srgbClr val="01A0CD"/>
                </a:solidFill>
              </a:rPr>
              <a:t>Affordability:</a:t>
            </a:r>
          </a:p>
          <a:p>
            <a:pPr marL="742950" lvl="1" indent="-285750">
              <a:lnSpc>
                <a:spcPct val="90000"/>
              </a:lnSpc>
              <a:spcBef>
                <a:spcPts val="600"/>
              </a:spcBef>
              <a:buClr>
                <a:srgbClr val="63656A"/>
              </a:buClr>
              <a:buSzPts val="1400"/>
              <a:buFont typeface="Arial"/>
              <a:buChar char="•"/>
            </a:pPr>
            <a:r>
              <a:rPr lang="en-US" sz="1600" i="1" dirty="0">
                <a:solidFill>
                  <a:schemeClr val="tx2">
                    <a:lumMod val="90000"/>
                    <a:lumOff val="10000"/>
                  </a:schemeClr>
                </a:solidFill>
              </a:rPr>
              <a:t>“What is the </a:t>
            </a:r>
            <a:r>
              <a:rPr lang="en-US" sz="1600" b="1" i="1" dirty="0">
                <a:solidFill>
                  <a:schemeClr val="tx2">
                    <a:lumMod val="90000"/>
                    <a:lumOff val="10000"/>
                  </a:schemeClr>
                </a:solidFill>
              </a:rPr>
              <a:t>limit and cost </a:t>
            </a:r>
            <a:r>
              <a:rPr lang="en-US" sz="1600" i="1" dirty="0">
                <a:solidFill>
                  <a:schemeClr val="tx2">
                    <a:lumMod val="90000"/>
                    <a:lumOff val="10000"/>
                  </a:schemeClr>
                </a:solidFill>
              </a:rPr>
              <a:t>of useful AI to our community?”</a:t>
            </a:r>
          </a:p>
          <a:p>
            <a:pPr marL="742950" lvl="1" indent="-285750">
              <a:lnSpc>
                <a:spcPct val="90000"/>
              </a:lnSpc>
              <a:spcBef>
                <a:spcPts val="600"/>
              </a:spcBef>
              <a:buClr>
                <a:srgbClr val="63656A"/>
              </a:buClr>
              <a:buSzPts val="1400"/>
              <a:buFont typeface="Arial"/>
              <a:buChar char="•"/>
            </a:pPr>
            <a:r>
              <a:rPr lang="en-US" sz="1600" i="1" dirty="0">
                <a:solidFill>
                  <a:schemeClr val="tx2">
                    <a:lumMod val="90000"/>
                    <a:lumOff val="10000"/>
                  </a:schemeClr>
                </a:solidFill>
              </a:rPr>
              <a:t>“We'd like to experiment and build more AI products, but it's </a:t>
            </a:r>
            <a:r>
              <a:rPr lang="en-US" sz="1600" b="1" i="1" dirty="0">
                <a:solidFill>
                  <a:schemeClr val="tx2">
                    <a:lumMod val="90000"/>
                    <a:lumOff val="10000"/>
                  </a:schemeClr>
                </a:solidFill>
              </a:rPr>
              <a:t>expensive in terms of compute power and subscriptions</a:t>
            </a:r>
            <a:r>
              <a:rPr lang="en-US" sz="1600" i="1" dirty="0">
                <a:solidFill>
                  <a:schemeClr val="tx2">
                    <a:lumMod val="90000"/>
                    <a:lumOff val="10000"/>
                  </a:schemeClr>
                </a:solidFill>
              </a:rPr>
              <a:t>. Are you guys in a position to assist with this?“</a:t>
            </a:r>
          </a:p>
          <a:p>
            <a:pPr marL="285750" indent="-285750">
              <a:lnSpc>
                <a:spcPct val="90000"/>
              </a:lnSpc>
              <a:spcBef>
                <a:spcPts val="600"/>
              </a:spcBef>
              <a:buClr>
                <a:srgbClr val="63656A"/>
              </a:buClr>
              <a:buSzPts val="1400"/>
              <a:buFont typeface="Arial"/>
              <a:buChar char="•"/>
            </a:pPr>
            <a:r>
              <a:rPr lang="en-US" b="1" dirty="0">
                <a:solidFill>
                  <a:srgbClr val="01A0CD"/>
                </a:solidFill>
              </a:rPr>
              <a:t>Understanding the impact of AI to OY:</a:t>
            </a:r>
          </a:p>
          <a:p>
            <a:pPr marL="742950" lvl="1" indent="-285750">
              <a:lnSpc>
                <a:spcPct val="90000"/>
              </a:lnSpc>
              <a:spcBef>
                <a:spcPts val="600"/>
              </a:spcBef>
              <a:buClr>
                <a:srgbClr val="63656A"/>
              </a:buClr>
              <a:buSzPts val="1400"/>
              <a:buFont typeface="Arial"/>
              <a:buChar char="•"/>
            </a:pPr>
            <a:r>
              <a:rPr lang="en-US" sz="1600" i="1" dirty="0">
                <a:solidFill>
                  <a:schemeClr val="tx2">
                    <a:lumMod val="90000"/>
                    <a:lumOff val="10000"/>
                  </a:schemeClr>
                </a:solidFill>
              </a:rPr>
              <a:t>“How much are </a:t>
            </a:r>
            <a:r>
              <a:rPr lang="en-US" sz="1600" b="1" i="1" dirty="0">
                <a:solidFill>
                  <a:schemeClr val="tx2">
                    <a:lumMod val="90000"/>
                    <a:lumOff val="10000"/>
                  </a:schemeClr>
                </a:solidFill>
              </a:rPr>
              <a:t>young people affected</a:t>
            </a:r>
            <a:r>
              <a:rPr lang="en-US" sz="1600" i="1" dirty="0">
                <a:solidFill>
                  <a:schemeClr val="tx2">
                    <a:lumMod val="90000"/>
                    <a:lumOff val="10000"/>
                  </a:schemeClr>
                </a:solidFill>
              </a:rPr>
              <a:t> by the changes that Artificial Intelligence produces in current professions?”</a:t>
            </a:r>
          </a:p>
          <a:p>
            <a:pPr marL="742950" lvl="1" indent="-285750">
              <a:lnSpc>
                <a:spcPct val="90000"/>
              </a:lnSpc>
              <a:spcBef>
                <a:spcPts val="600"/>
              </a:spcBef>
              <a:buClr>
                <a:srgbClr val="63656A"/>
              </a:buClr>
              <a:buSzPts val="1400"/>
              <a:buFont typeface="Arial"/>
              <a:buChar char="•"/>
            </a:pPr>
            <a:r>
              <a:rPr lang="en-US" sz="1600" i="1" dirty="0">
                <a:solidFill>
                  <a:schemeClr val="tx2">
                    <a:lumMod val="90000"/>
                    <a:lumOff val="10000"/>
                  </a:schemeClr>
                </a:solidFill>
              </a:rPr>
              <a:t>We need to </a:t>
            </a:r>
            <a:r>
              <a:rPr lang="en-US" sz="1600" b="1" i="1" dirty="0">
                <a:solidFill>
                  <a:schemeClr val="tx2">
                    <a:lumMod val="90000"/>
                    <a:lumOff val="10000"/>
                  </a:schemeClr>
                </a:solidFill>
              </a:rPr>
              <a:t>understand potential roadblocks</a:t>
            </a:r>
            <a:r>
              <a:rPr lang="en-US" sz="1600" i="1" dirty="0">
                <a:solidFill>
                  <a:schemeClr val="tx2">
                    <a:lumMod val="90000"/>
                    <a:lumOff val="10000"/>
                  </a:schemeClr>
                </a:solidFill>
              </a:rPr>
              <a:t> that we might encounter in future</a:t>
            </a:r>
          </a:p>
          <a:p>
            <a:pPr marL="742950" lvl="1" indent="-285750">
              <a:lnSpc>
                <a:spcPct val="90000"/>
              </a:lnSpc>
              <a:spcBef>
                <a:spcPts val="600"/>
              </a:spcBef>
              <a:buClr>
                <a:srgbClr val="63656A"/>
              </a:buClr>
              <a:buSzPts val="1400"/>
              <a:buFont typeface="Arial"/>
              <a:buChar char="•"/>
            </a:pPr>
            <a:endParaRPr dirty="0"/>
          </a:p>
        </p:txBody>
      </p:sp>
      <p:sp>
        <p:nvSpPr>
          <p:cNvPr id="13" name="Google Shape;717;p14">
            <a:extLst>
              <a:ext uri="{FF2B5EF4-FFF2-40B4-BE49-F238E27FC236}">
                <a16:creationId xmlns:a16="http://schemas.microsoft.com/office/drawing/2014/main" id="{BDE8A264-788D-1A80-C7AA-C9D00BFA6548}"/>
              </a:ext>
            </a:extLst>
          </p:cNvPr>
          <p:cNvSpPr txBox="1"/>
          <p:nvPr/>
        </p:nvSpPr>
        <p:spPr>
          <a:xfrm>
            <a:off x="6178257" y="2487924"/>
            <a:ext cx="5267158" cy="3812051"/>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600"/>
              </a:spcBef>
              <a:spcAft>
                <a:spcPts val="0"/>
              </a:spcAft>
              <a:buClr>
                <a:srgbClr val="63656A"/>
              </a:buClr>
              <a:buSzPts val="1400"/>
              <a:buFont typeface="Arial"/>
              <a:buChar char="•"/>
            </a:pPr>
            <a:r>
              <a:rPr lang="en-US" b="1" dirty="0">
                <a:solidFill>
                  <a:srgbClr val="01A0CD"/>
                </a:solidFill>
              </a:rPr>
              <a:t>Communities are actively implementing initiatives</a:t>
            </a:r>
          </a:p>
          <a:p>
            <a:pPr marL="742950" lvl="1" indent="-285750">
              <a:lnSpc>
                <a:spcPct val="90000"/>
              </a:lnSpc>
              <a:spcBef>
                <a:spcPts val="600"/>
              </a:spcBef>
              <a:buClr>
                <a:srgbClr val="63656A"/>
              </a:buClr>
              <a:buSzPts val="1400"/>
              <a:buFont typeface="Arial"/>
              <a:buChar char="•"/>
            </a:pPr>
            <a:r>
              <a:rPr lang="en-US" sz="1600" i="1" dirty="0">
                <a:solidFill>
                  <a:schemeClr val="tx2">
                    <a:lumMod val="90000"/>
                    <a:lumOff val="10000"/>
                  </a:schemeClr>
                </a:solidFill>
              </a:rPr>
              <a:t>“We are </a:t>
            </a:r>
            <a:r>
              <a:rPr lang="en-US" sz="1600" b="1" i="1" dirty="0">
                <a:solidFill>
                  <a:schemeClr val="tx2">
                    <a:lumMod val="90000"/>
                    <a:lumOff val="10000"/>
                  </a:schemeClr>
                </a:solidFill>
              </a:rPr>
              <a:t>initiating</a:t>
            </a:r>
            <a:r>
              <a:rPr lang="en-US" sz="1600" i="1" dirty="0">
                <a:solidFill>
                  <a:schemeClr val="tx2">
                    <a:lumMod val="90000"/>
                    <a:lumOff val="10000"/>
                  </a:schemeClr>
                </a:solidFill>
              </a:rPr>
              <a:t> the AI-enabled employability and entrepreneurship skill training in the youth hub”</a:t>
            </a:r>
          </a:p>
          <a:p>
            <a:pPr marL="742950" lvl="1" indent="-285750">
              <a:lnSpc>
                <a:spcPct val="90000"/>
              </a:lnSpc>
              <a:spcBef>
                <a:spcPts val="600"/>
              </a:spcBef>
              <a:buClr>
                <a:srgbClr val="63656A"/>
              </a:buClr>
              <a:buSzPts val="1400"/>
              <a:buFont typeface="Arial"/>
              <a:buChar char="•"/>
            </a:pPr>
            <a:r>
              <a:rPr lang="en-US" sz="1600" i="1" dirty="0">
                <a:solidFill>
                  <a:schemeClr val="tx2">
                    <a:lumMod val="90000"/>
                    <a:lumOff val="10000"/>
                  </a:schemeClr>
                </a:solidFill>
              </a:rPr>
              <a:t>“We are </a:t>
            </a:r>
            <a:r>
              <a:rPr lang="en-US" sz="1600" b="1" i="1" dirty="0">
                <a:solidFill>
                  <a:schemeClr val="tx2">
                    <a:lumMod val="90000"/>
                    <a:lumOff val="10000"/>
                  </a:schemeClr>
                </a:solidFill>
              </a:rPr>
              <a:t>preparing research </a:t>
            </a:r>
            <a:r>
              <a:rPr lang="en-US" sz="1600" i="1" dirty="0">
                <a:solidFill>
                  <a:schemeClr val="tx2">
                    <a:lumMod val="90000"/>
                    <a:lumOff val="10000"/>
                  </a:schemeClr>
                </a:solidFill>
              </a:rPr>
              <a:t>on the impacts of AI on jobs in the digital sector to adapt strategies”</a:t>
            </a:r>
          </a:p>
          <a:p>
            <a:pPr marL="742950" lvl="1" indent="-285750">
              <a:lnSpc>
                <a:spcPct val="90000"/>
              </a:lnSpc>
              <a:spcBef>
                <a:spcPts val="600"/>
              </a:spcBef>
              <a:buClr>
                <a:srgbClr val="63656A"/>
              </a:buClr>
              <a:buSzPts val="1400"/>
              <a:buFont typeface="Arial"/>
              <a:buChar char="•"/>
            </a:pPr>
            <a:r>
              <a:rPr lang="en-US" sz="1600" i="1" dirty="0">
                <a:solidFill>
                  <a:schemeClr val="tx2">
                    <a:lumMod val="90000"/>
                    <a:lumOff val="10000"/>
                  </a:schemeClr>
                </a:solidFill>
              </a:rPr>
              <a:t>“AI was first explored with Youth x Entrepreneurship. We are undergoing the first </a:t>
            </a:r>
            <a:r>
              <a:rPr lang="en-US" sz="1600" b="1" i="1" dirty="0">
                <a:solidFill>
                  <a:schemeClr val="tx2">
                    <a:lumMod val="90000"/>
                    <a:lumOff val="10000"/>
                  </a:schemeClr>
                </a:solidFill>
              </a:rPr>
              <a:t>evaluation and will share if any results </a:t>
            </a:r>
            <a:r>
              <a:rPr lang="en-US" sz="1600" i="1" dirty="0">
                <a:solidFill>
                  <a:schemeClr val="tx2">
                    <a:lumMod val="90000"/>
                    <a:lumOff val="10000"/>
                  </a:schemeClr>
                </a:solidFill>
              </a:rPr>
              <a:t>are relevant regarding AI usage in youth programming”</a:t>
            </a:r>
          </a:p>
          <a:p>
            <a:pPr marL="742950" lvl="1" indent="-285750">
              <a:lnSpc>
                <a:spcPct val="90000"/>
              </a:lnSpc>
              <a:spcBef>
                <a:spcPts val="600"/>
              </a:spcBef>
              <a:buClr>
                <a:srgbClr val="63656A"/>
              </a:buClr>
              <a:buSzPts val="1400"/>
              <a:buFont typeface="Arial"/>
              <a:buChar char="•"/>
            </a:pPr>
            <a:r>
              <a:rPr lang="en-US" sz="1600" dirty="0">
                <a:solidFill>
                  <a:schemeClr val="tx2">
                    <a:lumMod val="90000"/>
                    <a:lumOff val="10000"/>
                  </a:schemeClr>
                </a:solidFill>
              </a:rPr>
              <a:t>Acknowledges the </a:t>
            </a:r>
            <a:r>
              <a:rPr lang="en-US" sz="1600" b="1" dirty="0">
                <a:solidFill>
                  <a:schemeClr val="tx2">
                    <a:lumMod val="90000"/>
                    <a:lumOff val="10000"/>
                  </a:schemeClr>
                </a:solidFill>
              </a:rPr>
              <a:t>relevance of having and AI strategy</a:t>
            </a:r>
            <a:r>
              <a:rPr lang="en-US" sz="1600" dirty="0">
                <a:solidFill>
                  <a:schemeClr val="tx2">
                    <a:lumMod val="90000"/>
                    <a:lumOff val="10000"/>
                  </a:schemeClr>
                </a:solidFill>
              </a:rPr>
              <a:t> and are already </a:t>
            </a:r>
            <a:r>
              <a:rPr lang="en-US" sz="1600" b="1" dirty="0">
                <a:solidFill>
                  <a:schemeClr val="tx2">
                    <a:lumMod val="90000"/>
                    <a:lumOff val="10000"/>
                  </a:schemeClr>
                </a:solidFill>
              </a:rPr>
              <a:t>planning</a:t>
            </a:r>
            <a:r>
              <a:rPr lang="en-US" sz="1600" dirty="0">
                <a:solidFill>
                  <a:schemeClr val="tx2">
                    <a:lumMod val="90000"/>
                    <a:lumOff val="10000"/>
                  </a:schemeClr>
                </a:solidFill>
              </a:rPr>
              <a:t> the best roadmap to achieve this goal.</a:t>
            </a:r>
            <a:endParaRPr dirty="0">
              <a:solidFill>
                <a:schemeClr val="tx2">
                  <a:lumMod val="90000"/>
                  <a:lumOff val="10000"/>
                </a:schemeClr>
              </a:solidFill>
            </a:endParaRPr>
          </a:p>
        </p:txBody>
      </p:sp>
      <p:sp>
        <p:nvSpPr>
          <p:cNvPr id="2" name="Text Placeholder 2">
            <a:extLst>
              <a:ext uri="{FF2B5EF4-FFF2-40B4-BE49-F238E27FC236}">
                <a16:creationId xmlns:a16="http://schemas.microsoft.com/office/drawing/2014/main" id="{59485351-1295-B53A-E23C-C76226A3325C}"/>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3. GOYN use of AI</a:t>
            </a:r>
          </a:p>
        </p:txBody>
      </p:sp>
    </p:spTree>
    <p:extLst>
      <p:ext uri="{BB962C8B-B14F-4D97-AF65-F5344CB8AC3E}">
        <p14:creationId xmlns:p14="http://schemas.microsoft.com/office/powerpoint/2010/main" val="254116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3C3-8A92-6943-B1EB-6EDB58D05050}"/>
              </a:ext>
            </a:extLst>
          </p:cNvPr>
          <p:cNvSpPr>
            <a:spLocks noGrp="1"/>
          </p:cNvSpPr>
          <p:nvPr>
            <p:ph type="title"/>
          </p:nvPr>
        </p:nvSpPr>
        <p:spPr>
          <a:xfrm>
            <a:off x="930506" y="677874"/>
            <a:ext cx="3705225" cy="564135"/>
          </a:xfrm>
        </p:spPr>
        <p:txBody>
          <a:bodyPr/>
          <a:lstStyle/>
          <a:p>
            <a:r>
              <a:rPr lang="en-US" dirty="0"/>
              <a:t>TABLE OF CONTENTS</a:t>
            </a:r>
          </a:p>
        </p:txBody>
      </p:sp>
      <p:sp>
        <p:nvSpPr>
          <p:cNvPr id="3" name="Text Placeholder 2">
            <a:extLst>
              <a:ext uri="{FF2B5EF4-FFF2-40B4-BE49-F238E27FC236}">
                <a16:creationId xmlns:a16="http://schemas.microsoft.com/office/drawing/2014/main" id="{D00CB535-2B1B-5D46-98A0-57E1EEE634E6}"/>
              </a:ext>
            </a:extLst>
          </p:cNvPr>
          <p:cNvSpPr>
            <a:spLocks noGrp="1"/>
          </p:cNvSpPr>
          <p:nvPr>
            <p:ph type="body" sz="quarter" idx="10"/>
          </p:nvPr>
        </p:nvSpPr>
        <p:spPr>
          <a:xfrm>
            <a:off x="930275" y="419100"/>
            <a:ext cx="6792698" cy="347019"/>
          </a:xfrm>
        </p:spPr>
        <p:txBody>
          <a:bodyPr/>
          <a:lstStyle/>
          <a:p>
            <a:r>
              <a:rPr lang="en-US" dirty="0"/>
              <a:t>GLOBAL DATA &amp; TECHNOLOGY STRATEGY – ARTIFICIAL INTELLIGENCE</a:t>
            </a:r>
          </a:p>
        </p:txBody>
      </p:sp>
      <p:graphicFrame>
        <p:nvGraphicFramePr>
          <p:cNvPr id="4" name="Table 3">
            <a:extLst>
              <a:ext uri="{FF2B5EF4-FFF2-40B4-BE49-F238E27FC236}">
                <a16:creationId xmlns:a16="http://schemas.microsoft.com/office/drawing/2014/main" id="{617F75FA-5961-4281-B145-DF607C09A523}"/>
              </a:ext>
            </a:extLst>
          </p:cNvPr>
          <p:cNvGraphicFramePr>
            <a:graphicFrameLocks noGrp="1"/>
          </p:cNvGraphicFramePr>
          <p:nvPr>
            <p:extLst>
              <p:ext uri="{D42A27DB-BD31-4B8C-83A1-F6EECF244321}">
                <p14:modId xmlns:p14="http://schemas.microsoft.com/office/powerpoint/2010/main" val="17681792"/>
              </p:ext>
            </p:extLst>
          </p:nvPr>
        </p:nvGraphicFramePr>
        <p:xfrm>
          <a:off x="1044824" y="1392488"/>
          <a:ext cx="10102352" cy="4937760"/>
        </p:xfrm>
        <a:graphic>
          <a:graphicData uri="http://schemas.openxmlformats.org/drawingml/2006/table">
            <a:tbl>
              <a:tblPr bandRow="1">
                <a:tableStyleId>{2D5ABB26-0587-4C30-8999-92F81FD0307C}</a:tableStyleId>
              </a:tblPr>
              <a:tblGrid>
                <a:gridCol w="10102352">
                  <a:extLst>
                    <a:ext uri="{9D8B030D-6E8A-4147-A177-3AD203B41FA5}">
                      <a16:colId xmlns:a16="http://schemas.microsoft.com/office/drawing/2014/main" val="3827816626"/>
                    </a:ext>
                  </a:extLst>
                </a:gridCol>
              </a:tblGrid>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dirty="0">
                          <a:solidFill>
                            <a:schemeClr val="accent1"/>
                          </a:solidFill>
                          <a:latin typeface="Arial Black" panose="020B0A04020102020204" pitchFamily="34" charset="0"/>
                          <a:ea typeface="+mn-ea"/>
                          <a:cs typeface="Arial Black" panose="020B0604020202020204" pitchFamily="34" charset="0"/>
                        </a:rPr>
                        <a:t>1. AI KEY CONCEPTS</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j-lt"/>
                          <a:ea typeface="+mn-ea"/>
                          <a:cs typeface="Arial Black" panose="020B0604020202020204" pitchFamily="34" charset="0"/>
                        </a:rPr>
                        <a:t>Technology over time, AI definition, components, AI in our lives, navigating AI concerns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625663"/>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2. AI </a:t>
                      </a:r>
                      <a:r>
                        <a:rPr lang="en-US" sz="2000" b="1" dirty="0">
                          <a:solidFill>
                            <a:schemeClr val="accent1"/>
                          </a:solidFill>
                          <a:latin typeface="Arial Black" panose="020B0A04020102020204" pitchFamily="34" charset="0"/>
                          <a:cs typeface="Arial Black" panose="020B0604020202020204" pitchFamily="34" charset="0"/>
                        </a:rPr>
                        <a:t>AND YOUTH ECONOMIC EMPOWERMENT</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cs typeface="Arial Black" panose="020B0604020202020204" pitchFamily="34" charset="0"/>
                        </a:rPr>
                        <a:t>Impact of AI on demand-sector needs, mitigating concerns, potential use cases, case study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1078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3. </a:t>
                      </a:r>
                      <a:r>
                        <a:rPr lang="en-GB" sz="2000" b="1" dirty="0">
                          <a:solidFill>
                            <a:schemeClr val="accent1"/>
                          </a:solidFill>
                          <a:latin typeface="Arial Black" panose="020B0A04020102020204" pitchFamily="34" charset="0"/>
                          <a:cs typeface="Arial Black" panose="020B0604020202020204" pitchFamily="34" charset="0"/>
                        </a:rPr>
                        <a:t>GOYN USE OF AI</a:t>
                      </a:r>
                      <a:endParaRPr lang="en-US" sz="2000" b="1" dirty="0">
                        <a:solidFill>
                          <a:schemeClr val="accent1"/>
                        </a:solidFill>
                        <a:latin typeface="Arial Black" panose="020B0A04020102020204" pitchFamily="34" charset="0"/>
                        <a:cs typeface="Arial Black" panose="020B0604020202020204" pitchFamily="34" charset="0"/>
                      </a:endParaRP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Community implementations and results from the AI survey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36857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dirty="0">
                          <a:solidFill>
                            <a:schemeClr val="accent1"/>
                          </a:solidFill>
                          <a:latin typeface="Arial Black" panose="020B0A04020102020204" pitchFamily="34" charset="0"/>
                          <a:cs typeface="Arial Black" panose="020B0604020202020204" pitchFamily="34" charset="0"/>
                        </a:rPr>
                        <a:t>4. CONCLUSION</a:t>
                      </a: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Considerations and 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14990507"/>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kern="1200" dirty="0">
                          <a:solidFill>
                            <a:schemeClr val="accent1"/>
                          </a:solidFill>
                          <a:latin typeface="Arial Black" panose="020B0A04020102020204" pitchFamily="34" charset="0"/>
                          <a:ea typeface="+mn-ea"/>
                        </a:rPr>
                        <a:t>5. ANNEX</a:t>
                      </a:r>
                    </a:p>
                    <a:p>
                      <a:pPr marL="341313"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Resources for further learning and exploration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531049"/>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67961"/>
                  </a:ext>
                </a:extLst>
              </a:tr>
            </a:tbl>
          </a:graphicData>
        </a:graphic>
      </p:graphicFrame>
    </p:spTree>
    <p:extLst>
      <p:ext uri="{BB962C8B-B14F-4D97-AF65-F5344CB8AC3E}">
        <p14:creationId xmlns:p14="http://schemas.microsoft.com/office/powerpoint/2010/main" val="28016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3">
            <a:extLst>
              <a:ext uri="{FF2B5EF4-FFF2-40B4-BE49-F238E27FC236}">
                <a16:creationId xmlns:a16="http://schemas.microsoft.com/office/drawing/2014/main" id="{105C1D90-CAEC-F2BF-100A-0E9FF032C335}"/>
              </a:ext>
            </a:extLst>
          </p:cNvPr>
          <p:cNvSpPr/>
          <p:nvPr/>
        </p:nvSpPr>
        <p:spPr>
          <a:xfrm>
            <a:off x="468572" y="1178822"/>
            <a:ext cx="1750030" cy="7550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Design</a:t>
            </a:r>
          </a:p>
        </p:txBody>
      </p:sp>
      <p:pic>
        <p:nvPicPr>
          <p:cNvPr id="14" name="Google Shape;647;gf31fbc5b3a_0_49" descr="File Icon Vector Isolated on White Background, File Sign Stock Vector -  Illustration of stroke, paper: 134059140">
            <a:extLst>
              <a:ext uri="{FF2B5EF4-FFF2-40B4-BE49-F238E27FC236}">
                <a16:creationId xmlns:a16="http://schemas.microsoft.com/office/drawing/2014/main" id="{E2948162-6C71-3BA9-B602-2E15BE6B16FA}"/>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082" y="2030565"/>
            <a:ext cx="584863" cy="559328"/>
          </a:xfrm>
          <a:prstGeom prst="rect">
            <a:avLst/>
          </a:prstGeom>
          <a:noFill/>
          <a:ln>
            <a:noFill/>
          </a:ln>
        </p:spPr>
      </p:pic>
      <p:sp>
        <p:nvSpPr>
          <p:cNvPr id="15" name="Google Shape;645;gf31fbc5b3a_0_49">
            <a:extLst>
              <a:ext uri="{FF2B5EF4-FFF2-40B4-BE49-F238E27FC236}">
                <a16:creationId xmlns:a16="http://schemas.microsoft.com/office/drawing/2014/main" id="{32A41CCC-1C46-90D9-B319-F59F33FC2C2D}"/>
              </a:ext>
            </a:extLst>
          </p:cNvPr>
          <p:cNvSpPr txBox="1"/>
          <p:nvPr/>
        </p:nvSpPr>
        <p:spPr>
          <a:xfrm>
            <a:off x="410301" y="2622116"/>
            <a:ext cx="1686455" cy="3616344"/>
          </a:xfrm>
          <a:prstGeom prst="rect">
            <a:avLst/>
          </a:prstGeom>
          <a:noFill/>
          <a:ln>
            <a:noFill/>
          </a:ln>
        </p:spPr>
        <p:txBody>
          <a:bodyPr spcFirstLastPara="1" wrap="square" lIns="91425" tIns="91425" rIns="91425" bIns="91425" anchor="t" anchorCtr="0">
            <a:spAutoFit/>
          </a:bodyPr>
          <a:lstStyle/>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Define</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the opportunity and/or problem to solve and decisions to be made</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Identify </a:t>
            </a:r>
            <a:r>
              <a:rPr lang="en-US" sz="1100" b="1" kern="1200" dirty="0">
                <a:solidFill>
                  <a:srgbClr val="060A28"/>
                </a:solidFill>
                <a:ea typeface="+mn-ea"/>
                <a:cs typeface="+mn-cs"/>
              </a:rPr>
              <a:t>how</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the data will be used and by whom</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Identify the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indicators</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to track (baseline and changes)</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Identify the data that will be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sourced</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and how often updated</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Design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the data collection tools and methodologies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and determine if primary or secondary data</a:t>
            </a:r>
          </a:p>
        </p:txBody>
      </p:sp>
      <p:sp>
        <p:nvSpPr>
          <p:cNvPr id="16" name="Pentagon 7">
            <a:extLst>
              <a:ext uri="{FF2B5EF4-FFF2-40B4-BE49-F238E27FC236}">
                <a16:creationId xmlns:a16="http://schemas.microsoft.com/office/drawing/2014/main" id="{30AFDFAC-510E-18B1-0ABB-157098A554D8}"/>
              </a:ext>
            </a:extLst>
          </p:cNvPr>
          <p:cNvSpPr/>
          <p:nvPr/>
        </p:nvSpPr>
        <p:spPr>
          <a:xfrm>
            <a:off x="2333772" y="1178822"/>
            <a:ext cx="1994216" cy="7550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Sourcing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data by type</a:t>
            </a:r>
          </a:p>
        </p:txBody>
      </p:sp>
      <p:pic>
        <p:nvPicPr>
          <p:cNvPr id="17" name="Google Shape;648;gf31fbc5b3a_0_49" descr="Information Source Icon Images, Stock Photos &amp;amp; Vectors | Shutterstock">
            <a:extLst>
              <a:ext uri="{FF2B5EF4-FFF2-40B4-BE49-F238E27FC236}">
                <a16:creationId xmlns:a16="http://schemas.microsoft.com/office/drawing/2014/main" id="{88477370-4A6D-3339-3945-127F3B0402D4}"/>
              </a:ext>
            </a:extLst>
          </p:cNvPr>
          <p:cNvPicPr preferRelativeResize="0"/>
          <p:nvPr/>
        </p:nvPicPr>
        <p:blipFill rotWithShape="1">
          <a:blip r:embed="rId3" cstate="screen">
            <a:alphaModFix/>
            <a:biLevel thresh="75000"/>
            <a:extLst>
              <a:ext uri="{28A0092B-C50C-407E-A947-70E740481C1C}">
                <a14:useLocalDpi xmlns:a14="http://schemas.microsoft.com/office/drawing/2010/main"/>
              </a:ext>
            </a:extLst>
          </a:blip>
          <a:srcRect/>
          <a:stretch/>
        </p:blipFill>
        <p:spPr>
          <a:xfrm>
            <a:off x="2869004" y="2030564"/>
            <a:ext cx="776101" cy="707774"/>
          </a:xfrm>
          <a:prstGeom prst="rect">
            <a:avLst/>
          </a:prstGeom>
          <a:noFill/>
          <a:ln>
            <a:noFill/>
          </a:ln>
        </p:spPr>
      </p:pic>
      <p:sp>
        <p:nvSpPr>
          <p:cNvPr id="18" name="Google Shape;645;gf31fbc5b3a_0_49">
            <a:extLst>
              <a:ext uri="{FF2B5EF4-FFF2-40B4-BE49-F238E27FC236}">
                <a16:creationId xmlns:a16="http://schemas.microsoft.com/office/drawing/2014/main" id="{1E077434-2BDA-A646-1BAD-554FDF92C406}"/>
              </a:ext>
            </a:extLst>
          </p:cNvPr>
          <p:cNvSpPr txBox="1"/>
          <p:nvPr/>
        </p:nvSpPr>
        <p:spPr>
          <a:xfrm>
            <a:off x="2258853" y="2622116"/>
            <a:ext cx="2157078" cy="3693288"/>
          </a:xfrm>
          <a:prstGeom prst="rect">
            <a:avLst/>
          </a:prstGeom>
          <a:noFill/>
          <a:ln>
            <a:noFill/>
          </a:ln>
        </p:spPr>
        <p:txBody>
          <a:bodyPr spcFirstLastPara="1" wrap="square" lIns="91425" tIns="91425" rIns="91425" bIns="91425" anchor="t" anchorCtr="0">
            <a:spAutoFit/>
          </a:bodyPr>
          <a:lstStyle/>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Government: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Kenya National Bureau of Statistics, County government, Ministry of Labour</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Secondary research:</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Ecosystem mapping, public databases</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Private Sector: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Phone data, purchasing data</a:t>
            </a:r>
            <a:endParaRPr kumimoji="0" sz="1100" b="0" i="0" u="none" strike="noStrike" kern="1200" cap="none" spc="0" normalizeH="0" baseline="0" noProof="0" dirty="0">
              <a:ln>
                <a:noFill/>
              </a:ln>
              <a:solidFill>
                <a:srgbClr val="060A28"/>
              </a:solidFill>
              <a:effectLst/>
              <a:uLnTx/>
              <a:uFillTx/>
              <a:latin typeface="Arial" panose="020B0604020202020204"/>
              <a:ea typeface="+mn-ea"/>
              <a:cs typeface="+mn-cs"/>
            </a:endParaRP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Primary Surveys: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Offline observations and interviews with a variety of stakeholders (research companies or “citizen driven data”)</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Geospatial: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satellite information but also primary asset mapping</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Aerial: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Drone mapping</a:t>
            </a:r>
          </a:p>
        </p:txBody>
      </p:sp>
      <p:sp>
        <p:nvSpPr>
          <p:cNvPr id="19" name="Pentagon 8">
            <a:extLst>
              <a:ext uri="{FF2B5EF4-FFF2-40B4-BE49-F238E27FC236}">
                <a16:creationId xmlns:a16="http://schemas.microsoft.com/office/drawing/2014/main" id="{90BF6C51-0663-9B9F-59FD-560F740D717C}"/>
              </a:ext>
            </a:extLst>
          </p:cNvPr>
          <p:cNvSpPr/>
          <p:nvPr/>
        </p:nvSpPr>
        <p:spPr>
          <a:xfrm>
            <a:off x="4490851" y="1178822"/>
            <a:ext cx="1750031" cy="7550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Manage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the data (database)</a:t>
            </a:r>
          </a:p>
        </p:txBody>
      </p:sp>
      <p:pic>
        <p:nvPicPr>
          <p:cNvPr id="20" name="Google Shape;637;gf31fbc5b3a_0_49" descr="Database Icons - Download Free Vector Icons | Noun Project">
            <a:extLst>
              <a:ext uri="{FF2B5EF4-FFF2-40B4-BE49-F238E27FC236}">
                <a16:creationId xmlns:a16="http://schemas.microsoft.com/office/drawing/2014/main" id="{65F259BF-99C7-E999-8CB8-01495E2E2761}"/>
              </a:ext>
            </a:extLst>
          </p:cNvPr>
          <p:cNvPicPr preferRelativeResize="0"/>
          <p:nvPr/>
        </p:nvPicPr>
        <p:blipFill>
          <a:blip r:embed="rId4" cstate="screen">
            <a:biLevel thresh="25000"/>
            <a:alphaModFix/>
            <a:extLst>
              <a:ext uri="{28A0092B-C50C-407E-A947-70E740481C1C}">
                <a14:useLocalDpi xmlns:a14="http://schemas.microsoft.com/office/drawing/2010/main"/>
              </a:ext>
            </a:extLst>
          </a:blip>
          <a:stretch>
            <a:fillRect/>
          </a:stretch>
        </p:blipFill>
        <p:spPr>
          <a:xfrm>
            <a:off x="5008830" y="2030565"/>
            <a:ext cx="587605" cy="584586"/>
          </a:xfrm>
          <a:prstGeom prst="rect">
            <a:avLst/>
          </a:prstGeom>
          <a:noFill/>
          <a:ln>
            <a:noFill/>
          </a:ln>
        </p:spPr>
      </p:pic>
      <p:sp>
        <p:nvSpPr>
          <p:cNvPr id="21" name="Google Shape;645;gf31fbc5b3a_0_49">
            <a:extLst>
              <a:ext uri="{FF2B5EF4-FFF2-40B4-BE49-F238E27FC236}">
                <a16:creationId xmlns:a16="http://schemas.microsoft.com/office/drawing/2014/main" id="{96ABC5F0-E73B-F07A-9E9D-9C9CBE41D9D3}"/>
              </a:ext>
            </a:extLst>
          </p:cNvPr>
          <p:cNvSpPr txBox="1"/>
          <p:nvPr/>
        </p:nvSpPr>
        <p:spPr>
          <a:xfrm>
            <a:off x="4385357" y="2622116"/>
            <a:ext cx="1984115" cy="3939510"/>
          </a:xfrm>
          <a:prstGeom prst="rect">
            <a:avLst/>
          </a:prstGeom>
          <a:noFill/>
          <a:ln>
            <a:noFill/>
          </a:ln>
        </p:spPr>
        <p:txBody>
          <a:bodyPr spcFirstLastPara="1" wrap="square" lIns="91425" tIns="91425" rIns="91425" bIns="91425" anchor="t" anchorCtr="0">
            <a:spAutoFit/>
          </a:bodyPr>
          <a:lstStyle/>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Organize</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the data</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Develop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structured databases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MySQL, Oracle, etc)</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Leverage on </a:t>
            </a: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emerging technologies</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 such as distributed ledgers for data sharing with collaborative members</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Input information with shift from manual </a:t>
            </a: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to automated integration/APIs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with existing structure data</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lang="en-GB" sz="1100" kern="1200" dirty="0">
                <a:solidFill>
                  <a:srgbClr val="060A28"/>
                </a:solidFill>
                <a:ea typeface="+mn-ea"/>
                <a:cs typeface="+mn-cs"/>
              </a:rPr>
              <a:t>Align on </a:t>
            </a:r>
            <a:r>
              <a:rPr lang="en-GB" sz="1100" b="1" kern="1200" dirty="0">
                <a:solidFill>
                  <a:srgbClr val="060A28"/>
                </a:solidFill>
                <a:ea typeface="+mn-ea"/>
                <a:cs typeface="+mn-cs"/>
              </a:rPr>
              <a:t>regular </a:t>
            </a: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update cycles</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Adopt </a:t>
            </a: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critical data privacy </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considerations</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Implement </a:t>
            </a:r>
            <a:r>
              <a:rPr kumimoji="0" lang="en-GB" sz="1100" b="1" i="0" u="none" strike="noStrike" kern="1200" cap="none" spc="0" normalizeH="0" baseline="0" noProof="0" dirty="0">
                <a:ln>
                  <a:noFill/>
                </a:ln>
                <a:solidFill>
                  <a:srgbClr val="060A28"/>
                </a:solidFill>
                <a:effectLst/>
                <a:uLnTx/>
                <a:uFillTx/>
                <a:latin typeface="Arial" panose="020B0604020202020204"/>
                <a:ea typeface="+mn-ea"/>
                <a:cs typeface="+mn-cs"/>
              </a:rPr>
              <a:t>rigorous data integrity and usage</a:t>
            </a:r>
            <a:r>
              <a:rPr kumimoji="0" lang="en-GB" sz="1100" b="0" i="0" u="none" strike="noStrike" kern="1200" cap="none" spc="0" normalizeH="0" baseline="0" noProof="0" dirty="0">
                <a:ln>
                  <a:noFill/>
                </a:ln>
                <a:solidFill>
                  <a:srgbClr val="060A28"/>
                </a:solidFill>
                <a:effectLst/>
                <a:uLnTx/>
                <a:uFillTx/>
                <a:latin typeface="Arial" panose="020B0604020202020204"/>
                <a:ea typeface="+mn-ea"/>
                <a:cs typeface="+mn-cs"/>
              </a:rPr>
              <a:t> rules</a:t>
            </a:r>
            <a:endPar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endParaRPr>
          </a:p>
        </p:txBody>
      </p:sp>
      <p:sp>
        <p:nvSpPr>
          <p:cNvPr id="22" name="Pentagon 9">
            <a:extLst>
              <a:ext uri="{FF2B5EF4-FFF2-40B4-BE49-F238E27FC236}">
                <a16:creationId xmlns:a16="http://schemas.microsoft.com/office/drawing/2014/main" id="{DF6F5479-FD2F-51AD-4091-D6F467B6B64A}"/>
              </a:ext>
            </a:extLst>
          </p:cNvPr>
          <p:cNvSpPr/>
          <p:nvPr/>
        </p:nvSpPr>
        <p:spPr>
          <a:xfrm>
            <a:off x="6403745" y="1178822"/>
            <a:ext cx="1750031" cy="7550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Analyze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and validate</a:t>
            </a:r>
          </a:p>
        </p:txBody>
      </p:sp>
      <p:pic>
        <p:nvPicPr>
          <p:cNvPr id="23" name="Google Shape;638;gf31fbc5b3a_0_49" descr="Analytics Svg Png Icon Free Download (#569476) - OnlineWebFonts.COM">
            <a:extLst>
              <a:ext uri="{FF2B5EF4-FFF2-40B4-BE49-F238E27FC236}">
                <a16:creationId xmlns:a16="http://schemas.microsoft.com/office/drawing/2014/main" id="{A367789B-CE7A-5CD2-B316-5F5C55F8C40F}"/>
              </a:ext>
            </a:extLst>
          </p:cNvPr>
          <p:cNvPicPr preferRelativeResize="0"/>
          <p:nvPr/>
        </p:nvPicPr>
        <p:blipFill>
          <a:blip r:embed="rId5" cstate="screen">
            <a:biLevel thresh="75000"/>
            <a:alphaModFix/>
            <a:extLst>
              <a:ext uri="{28A0092B-C50C-407E-A947-70E740481C1C}">
                <a14:useLocalDpi xmlns:a14="http://schemas.microsoft.com/office/drawing/2010/main"/>
              </a:ext>
            </a:extLst>
          </a:blip>
          <a:stretch>
            <a:fillRect/>
          </a:stretch>
        </p:blipFill>
        <p:spPr>
          <a:xfrm>
            <a:off x="6912366" y="2030564"/>
            <a:ext cx="597930" cy="502707"/>
          </a:xfrm>
          <a:prstGeom prst="rect">
            <a:avLst/>
          </a:prstGeom>
          <a:noFill/>
          <a:ln>
            <a:noFill/>
          </a:ln>
        </p:spPr>
      </p:pic>
      <p:sp>
        <p:nvSpPr>
          <p:cNvPr id="24" name="Google Shape;645;gf31fbc5b3a_0_49">
            <a:extLst>
              <a:ext uri="{FF2B5EF4-FFF2-40B4-BE49-F238E27FC236}">
                <a16:creationId xmlns:a16="http://schemas.microsoft.com/office/drawing/2014/main" id="{88109856-8C5A-1DD8-7D23-7E09A1D5D45A}"/>
              </a:ext>
            </a:extLst>
          </p:cNvPr>
          <p:cNvSpPr txBox="1"/>
          <p:nvPr/>
        </p:nvSpPr>
        <p:spPr>
          <a:xfrm>
            <a:off x="6373230" y="2622116"/>
            <a:ext cx="1750031" cy="3462456"/>
          </a:xfrm>
          <a:prstGeom prst="rect">
            <a:avLst/>
          </a:prstGeom>
          <a:noFill/>
          <a:ln>
            <a:noFill/>
          </a:ln>
        </p:spPr>
        <p:txBody>
          <a:bodyPr spcFirstLastPara="1" wrap="square" lIns="91425" tIns="91425" rIns="91425" bIns="91425" anchor="t" anchorCtr="0">
            <a:spAutoFit/>
          </a:bodyPr>
          <a:lstStyle/>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Logic and analytical methods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are applied to interpret the data</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Data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analysis</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that includes running basic queries, reporting on ratios and insights, tracking of indicators over time</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Advanced data techniques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include simulations and scenario planning, big data mining, to algorithms leveraging ML/AI for efficient planning and resource allocation</a:t>
            </a:r>
          </a:p>
        </p:txBody>
      </p:sp>
      <p:sp>
        <p:nvSpPr>
          <p:cNvPr id="25" name="Pentagon 10">
            <a:extLst>
              <a:ext uri="{FF2B5EF4-FFF2-40B4-BE49-F238E27FC236}">
                <a16:creationId xmlns:a16="http://schemas.microsoft.com/office/drawing/2014/main" id="{00AB65EA-2A6D-0763-54D8-F8A769CF4DA4}"/>
              </a:ext>
            </a:extLst>
          </p:cNvPr>
          <p:cNvSpPr/>
          <p:nvPr/>
        </p:nvSpPr>
        <p:spPr>
          <a:xfrm>
            <a:off x="8316638" y="1178822"/>
            <a:ext cx="1750030" cy="7550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Tell the story</a:t>
            </a:r>
          </a:p>
        </p:txBody>
      </p:sp>
      <p:sp>
        <p:nvSpPr>
          <p:cNvPr id="26" name="Google Shape;645;gf31fbc5b3a_0_49">
            <a:extLst>
              <a:ext uri="{FF2B5EF4-FFF2-40B4-BE49-F238E27FC236}">
                <a16:creationId xmlns:a16="http://schemas.microsoft.com/office/drawing/2014/main" id="{6119672E-CCFF-B54B-2185-53E73D997605}"/>
              </a:ext>
            </a:extLst>
          </p:cNvPr>
          <p:cNvSpPr txBox="1"/>
          <p:nvPr/>
        </p:nvSpPr>
        <p:spPr>
          <a:xfrm>
            <a:off x="8321832" y="2598366"/>
            <a:ext cx="1498402" cy="55396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Pts val="1000"/>
              <a:buFontTx/>
              <a:buNone/>
              <a:tabLst/>
              <a:defRPr/>
            </a:pPr>
            <a:r>
              <a:rPr kumimoji="0" lang="en-GB" sz="1200" b="1" i="1" u="none" strike="noStrike" kern="1200" cap="none" spc="0" normalizeH="0" baseline="0" noProof="0" dirty="0">
                <a:ln>
                  <a:noFill/>
                </a:ln>
                <a:solidFill>
                  <a:srgbClr val="060A28"/>
                </a:solidFill>
                <a:effectLst/>
                <a:uLnTx/>
                <a:uFillTx/>
                <a:latin typeface="Arial" panose="020B0604020202020204"/>
                <a:ea typeface="+mn-ea"/>
                <a:cs typeface="+mn-cs"/>
              </a:rPr>
              <a:t>“History is written by the winners”</a:t>
            </a:r>
          </a:p>
        </p:txBody>
      </p:sp>
      <p:pic>
        <p:nvPicPr>
          <p:cNvPr id="27" name="Graphic 26" descr="Research">
            <a:extLst>
              <a:ext uri="{FF2B5EF4-FFF2-40B4-BE49-F238E27FC236}">
                <a16:creationId xmlns:a16="http://schemas.microsoft.com/office/drawing/2014/main" id="{2596E17E-D9ED-F5AA-494A-09503605DCB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26325" y="2030565"/>
            <a:ext cx="540512" cy="559180"/>
          </a:xfrm>
          <a:prstGeom prst="rect">
            <a:avLst/>
          </a:prstGeom>
        </p:spPr>
      </p:pic>
      <p:sp>
        <p:nvSpPr>
          <p:cNvPr id="28" name="Google Shape;645;gf31fbc5b3a_0_49">
            <a:extLst>
              <a:ext uri="{FF2B5EF4-FFF2-40B4-BE49-F238E27FC236}">
                <a16:creationId xmlns:a16="http://schemas.microsoft.com/office/drawing/2014/main" id="{20CCE6EF-7F2A-E7AE-AB5F-9DEFDF4D5272}"/>
              </a:ext>
            </a:extLst>
          </p:cNvPr>
          <p:cNvSpPr txBox="1"/>
          <p:nvPr/>
        </p:nvSpPr>
        <p:spPr>
          <a:xfrm>
            <a:off x="8153776" y="3000049"/>
            <a:ext cx="2040014" cy="3877954"/>
          </a:xfrm>
          <a:prstGeom prst="rect">
            <a:avLst/>
          </a:prstGeom>
          <a:noFill/>
          <a:ln>
            <a:noFill/>
          </a:ln>
        </p:spPr>
        <p:txBody>
          <a:bodyPr spcFirstLastPara="1" wrap="square" lIns="91425" tIns="91425" rIns="91425" bIns="91425" anchor="t" anchorCtr="0">
            <a:spAutoFit/>
          </a:bodyPr>
          <a:lstStyle/>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Use</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of the data and insights</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Insights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inform decisions &amp; actions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able to show gaps, recommendations on allocations of resources, investment areas and progress over time</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lang="en-US" sz="1100" b="1" kern="1200" dirty="0">
                <a:solidFill>
                  <a:srgbClr val="060A28"/>
                </a:solidFill>
                <a:ea typeface="+mn-ea"/>
                <a:cs typeface="+mn-cs"/>
              </a:rPr>
              <a:t>Sharing of information </a:t>
            </a:r>
            <a:r>
              <a:rPr lang="en-US" sz="1100" kern="1200" dirty="0">
                <a:solidFill>
                  <a:srgbClr val="060A28"/>
                </a:solidFill>
                <a:ea typeface="+mn-ea"/>
                <a:cs typeface="+mn-cs"/>
              </a:rPr>
              <a:t>within collaboratives and beyond: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key stakeholders via meetings, reports and publications or through policy forums</a:t>
            </a:r>
          </a:p>
          <a:p>
            <a:pPr marL="91440" marR="0" lvl="0" indent="-109220" algn="l" defTabSz="914400" rtl="0" eaLnBrk="1" fontAlgn="auto" latinLnBrk="0" hangingPunct="1">
              <a:lnSpc>
                <a:spcPct val="100000"/>
              </a:lnSpc>
              <a:spcBef>
                <a:spcPts val="0"/>
              </a:spcBef>
              <a:spcAft>
                <a:spcPts val="600"/>
              </a:spcAft>
              <a:buClrTx/>
              <a:buSzPts val="1000"/>
              <a:buFontTx/>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Effective communication strategies </a:t>
            </a:r>
            <a:r>
              <a:rPr kumimoji="0" lang="en-US" sz="1100" i="0" u="none" strike="noStrike" kern="1200" cap="none" spc="0" normalizeH="0" baseline="0" noProof="0" dirty="0">
                <a:ln>
                  <a:noFill/>
                </a:ln>
                <a:solidFill>
                  <a:srgbClr val="060A28"/>
                </a:solidFill>
                <a:effectLst/>
                <a:uLnTx/>
                <a:uFillTx/>
                <a:latin typeface="Arial" panose="020B0604020202020204"/>
                <a:ea typeface="+mn-ea"/>
                <a:cs typeface="+mn-cs"/>
              </a:rPr>
              <a:t>to inform and engage the general public, utilizing social and traditional media, thought leadership content, and impactful case studies</a:t>
            </a:r>
          </a:p>
        </p:txBody>
      </p:sp>
      <p:sp>
        <p:nvSpPr>
          <p:cNvPr id="29" name="Pentagon 34">
            <a:extLst>
              <a:ext uri="{FF2B5EF4-FFF2-40B4-BE49-F238E27FC236}">
                <a16:creationId xmlns:a16="http://schemas.microsoft.com/office/drawing/2014/main" id="{89ACE83C-135A-1E2C-7DB1-A89488B0431C}"/>
              </a:ext>
            </a:extLst>
          </p:cNvPr>
          <p:cNvSpPr/>
          <p:nvPr/>
        </p:nvSpPr>
        <p:spPr>
          <a:xfrm>
            <a:off x="10197549" y="1178822"/>
            <a:ext cx="1750030" cy="7550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Action</a:t>
            </a:r>
          </a:p>
        </p:txBody>
      </p:sp>
      <p:sp>
        <p:nvSpPr>
          <p:cNvPr id="30" name="Google Shape;645;gf31fbc5b3a_0_49">
            <a:extLst>
              <a:ext uri="{FF2B5EF4-FFF2-40B4-BE49-F238E27FC236}">
                <a16:creationId xmlns:a16="http://schemas.microsoft.com/office/drawing/2014/main" id="{1BAD6782-FFCB-8428-1320-2AAE23084160}"/>
              </a:ext>
            </a:extLst>
          </p:cNvPr>
          <p:cNvSpPr txBox="1"/>
          <p:nvPr/>
        </p:nvSpPr>
        <p:spPr>
          <a:xfrm>
            <a:off x="10197549" y="2622116"/>
            <a:ext cx="1584497" cy="3108513"/>
          </a:xfrm>
          <a:prstGeom prst="rect">
            <a:avLst/>
          </a:prstGeom>
          <a:noFill/>
          <a:ln>
            <a:noFill/>
          </a:ln>
        </p:spPr>
        <p:txBody>
          <a:bodyPr spcFirstLastPara="1" wrap="square" lIns="91425" tIns="91425" rIns="91425" bIns="91425" anchor="t" anchorCtr="0">
            <a:spAutoFit/>
          </a:bodyPr>
          <a:lstStyle/>
          <a:p>
            <a:pPr marL="91440" marR="0" lvl="0" indent="-109220" algn="l" defTabSz="914400" rtl="0" eaLnBrk="1" fontAlgn="auto" latinLnBrk="0" hangingPunct="1">
              <a:lnSpc>
                <a:spcPct val="100000"/>
              </a:lnSpc>
              <a:spcBef>
                <a:spcPts val="0"/>
              </a:spcBef>
              <a:spcAft>
                <a:spcPts val="600"/>
              </a:spcAft>
              <a:buClrTx/>
              <a:buSzPts val="1000"/>
              <a:buFont typeface="Arial" panose="020B0604020202020204" pitchFamily="34" charset="0"/>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Decisions</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 are made</a:t>
            </a:r>
          </a:p>
          <a:p>
            <a:pPr marL="91440" marR="0" lvl="0" indent="-109220" algn="l" defTabSz="914400" rtl="0" eaLnBrk="1" fontAlgn="auto" latinLnBrk="0" hangingPunct="1">
              <a:lnSpc>
                <a:spcPct val="100000"/>
              </a:lnSpc>
              <a:spcBef>
                <a:spcPts val="0"/>
              </a:spcBef>
              <a:spcAft>
                <a:spcPts val="600"/>
              </a:spcAft>
              <a:buClrTx/>
              <a:buSzPts val="1000"/>
              <a:buFont typeface="Arial" panose="020B0604020202020204" pitchFamily="34" charset="0"/>
              <a:buChar char="●"/>
              <a:tabLst/>
              <a:defRPr/>
            </a:pPr>
            <a:r>
              <a:rPr lang="en-US" sz="1100" kern="1200" dirty="0">
                <a:solidFill>
                  <a:srgbClr val="060A28"/>
                </a:solidFill>
                <a:ea typeface="+mn-ea"/>
                <a:cs typeface="+mn-cs"/>
              </a:rPr>
              <a:t>I</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mpact is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evidence-based</a:t>
            </a:r>
          </a:p>
          <a:p>
            <a:pPr marL="91440" marR="0" lvl="0" indent="-109220" algn="l" defTabSz="914400" rtl="0" eaLnBrk="1" fontAlgn="auto" latinLnBrk="0" hangingPunct="1">
              <a:lnSpc>
                <a:spcPct val="100000"/>
              </a:lnSpc>
              <a:spcBef>
                <a:spcPts val="0"/>
              </a:spcBef>
              <a:spcAft>
                <a:spcPts val="600"/>
              </a:spcAft>
              <a:buClrTx/>
              <a:buSzPts val="1000"/>
              <a:buFont typeface="Arial" panose="020B0604020202020204" pitchFamily="34" charset="0"/>
              <a:buChar char="●"/>
              <a:tabLst/>
              <a:defRPr/>
            </a:pPr>
            <a:r>
              <a:rPr lang="en-US" sz="1100" kern="1200" dirty="0">
                <a:solidFill>
                  <a:srgbClr val="060A28"/>
                </a:solidFill>
                <a:ea typeface="+mn-ea"/>
                <a:cs typeface="+mn-cs"/>
              </a:rPr>
              <a:t>Systems change can be </a:t>
            </a:r>
            <a:r>
              <a:rPr lang="en-US" sz="1100" b="1" kern="1200" dirty="0">
                <a:solidFill>
                  <a:srgbClr val="060A28"/>
                </a:solidFill>
                <a:ea typeface="+mn-ea"/>
                <a:cs typeface="+mn-cs"/>
              </a:rPr>
              <a:t>attributed</a:t>
            </a:r>
            <a:r>
              <a:rPr lang="en-US" sz="1100" kern="1200" dirty="0">
                <a:solidFill>
                  <a:srgbClr val="060A28"/>
                </a:solidFill>
                <a:ea typeface="+mn-ea"/>
                <a:cs typeface="+mn-cs"/>
              </a:rPr>
              <a:t> to programmatic effort</a:t>
            </a:r>
            <a:endPar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endParaRPr>
          </a:p>
          <a:p>
            <a:pPr marL="91440" marR="0" lvl="0" indent="-109220" algn="l" defTabSz="914400" rtl="0" eaLnBrk="1" fontAlgn="auto" latinLnBrk="0" hangingPunct="1">
              <a:lnSpc>
                <a:spcPct val="100000"/>
              </a:lnSpc>
              <a:spcBef>
                <a:spcPts val="0"/>
              </a:spcBef>
              <a:spcAft>
                <a:spcPts val="600"/>
              </a:spcAft>
              <a:buClrTx/>
              <a:buSzPts val="1000"/>
              <a:buFont typeface="Arial" panose="020B0604020202020204" pitchFamily="34" charset="0"/>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Action is taken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based on relevant data in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collaboration with Opportunity Youth</a:t>
            </a:r>
          </a:p>
          <a:p>
            <a:pPr marL="91440" marR="0" lvl="0" indent="-109220" algn="l" defTabSz="914400" rtl="0" eaLnBrk="1" fontAlgn="auto" latinLnBrk="0" hangingPunct="1">
              <a:lnSpc>
                <a:spcPct val="100000"/>
              </a:lnSpc>
              <a:spcBef>
                <a:spcPts val="0"/>
              </a:spcBef>
              <a:spcAft>
                <a:spcPts val="600"/>
              </a:spcAft>
              <a:buClrTx/>
              <a:buSzPts val="1000"/>
              <a:buFont typeface="Arial" panose="020B0604020202020204" pitchFamily="34" charset="0"/>
              <a:buChar char="●"/>
              <a:tabLst/>
              <a:defRPr/>
            </a:pP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Informed implementation </a:t>
            </a:r>
            <a:r>
              <a:rPr kumimoji="0" lang="en-US" sz="1100" b="0" i="0" u="none" strike="noStrike" kern="1200" cap="none" spc="0" normalizeH="0" baseline="0" noProof="0" dirty="0">
                <a:ln>
                  <a:noFill/>
                </a:ln>
                <a:solidFill>
                  <a:srgbClr val="060A28"/>
                </a:solidFill>
                <a:effectLst/>
                <a:uLnTx/>
                <a:uFillTx/>
                <a:latin typeface="Arial" panose="020B0604020202020204"/>
                <a:ea typeface="+mn-ea"/>
                <a:cs typeface="+mn-cs"/>
              </a:rPr>
              <a:t>with effective </a:t>
            </a:r>
            <a:r>
              <a:rPr kumimoji="0" lang="en-US" sz="1100" b="1" i="0" u="none" strike="noStrike" kern="1200" cap="none" spc="0" normalizeH="0" baseline="0" noProof="0" dirty="0">
                <a:ln>
                  <a:noFill/>
                </a:ln>
                <a:solidFill>
                  <a:srgbClr val="060A28"/>
                </a:solidFill>
                <a:effectLst/>
                <a:uLnTx/>
                <a:uFillTx/>
                <a:latin typeface="Arial" panose="020B0604020202020204"/>
                <a:ea typeface="+mn-ea"/>
                <a:cs typeface="+mn-cs"/>
              </a:rPr>
              <a:t>feedback loops </a:t>
            </a:r>
          </a:p>
        </p:txBody>
      </p:sp>
      <p:pic>
        <p:nvPicPr>
          <p:cNvPr id="31" name="Picture 30">
            <a:extLst>
              <a:ext uri="{FF2B5EF4-FFF2-40B4-BE49-F238E27FC236}">
                <a16:creationId xmlns:a16="http://schemas.microsoft.com/office/drawing/2014/main" id="{01C12408-E992-0DCD-8251-FF76C1B85E4E}"/>
              </a:ext>
            </a:extLst>
          </p:cNvPr>
          <p:cNvPicPr>
            <a:picLocks noChangeAspect="1"/>
          </p:cNvPicPr>
          <p:nvPr/>
        </p:nvPicPr>
        <p:blipFill>
          <a:blip r:embed="rId8"/>
          <a:stretch>
            <a:fillRect/>
          </a:stretch>
        </p:blipFill>
        <p:spPr>
          <a:xfrm>
            <a:off x="10867646" y="2021650"/>
            <a:ext cx="400161" cy="400161"/>
          </a:xfrm>
          <a:prstGeom prst="rect">
            <a:avLst/>
          </a:prstGeom>
        </p:spPr>
      </p:pic>
      <p:sp>
        <p:nvSpPr>
          <p:cNvPr id="9" name="Title 12">
            <a:extLst>
              <a:ext uri="{FF2B5EF4-FFF2-40B4-BE49-F238E27FC236}">
                <a16:creationId xmlns:a16="http://schemas.microsoft.com/office/drawing/2014/main" id="{6C2EBA8E-55AA-6478-A6EC-A06312DF30BC}"/>
              </a:ext>
            </a:extLst>
          </p:cNvPr>
          <p:cNvSpPr>
            <a:spLocks noGrp="1"/>
          </p:cNvSpPr>
          <p:nvPr>
            <p:ph type="title"/>
          </p:nvPr>
        </p:nvSpPr>
        <p:spPr>
          <a:xfrm>
            <a:off x="563311" y="579399"/>
            <a:ext cx="10831520" cy="1325563"/>
          </a:xfrm>
        </p:spPr>
        <p:txBody>
          <a:bodyPr/>
          <a:lstStyle/>
          <a:p>
            <a:r>
              <a:rPr lang="en-US" dirty="0"/>
              <a:t>Which part of our data value chain can benefit from AI adoption? </a:t>
            </a:r>
          </a:p>
        </p:txBody>
      </p:sp>
      <p:sp>
        <p:nvSpPr>
          <p:cNvPr id="10" name="Text Placeholder 2">
            <a:extLst>
              <a:ext uri="{FF2B5EF4-FFF2-40B4-BE49-F238E27FC236}">
                <a16:creationId xmlns:a16="http://schemas.microsoft.com/office/drawing/2014/main" id="{0F7A432A-C65F-900A-929B-3EC39E269B21}"/>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4. Conclusion</a:t>
            </a:r>
          </a:p>
        </p:txBody>
      </p:sp>
    </p:spTree>
    <p:extLst>
      <p:ext uri="{BB962C8B-B14F-4D97-AF65-F5344CB8AC3E}">
        <p14:creationId xmlns:p14="http://schemas.microsoft.com/office/powerpoint/2010/main" val="1979858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2B235254-6DF4-917E-6B3A-D93E06CB4732}"/>
              </a:ext>
            </a:extLst>
          </p:cNvPr>
          <p:cNvSpPr>
            <a:spLocks noGrp="1"/>
          </p:cNvSpPr>
          <p:nvPr>
            <p:ph type="title"/>
          </p:nvPr>
        </p:nvSpPr>
        <p:spPr>
          <a:xfrm>
            <a:off x="563311" y="579399"/>
            <a:ext cx="10831520" cy="1325563"/>
          </a:xfrm>
        </p:spPr>
        <p:txBody>
          <a:bodyPr/>
          <a:lstStyle/>
          <a:p>
            <a:r>
              <a:rPr lang="en-US" dirty="0"/>
              <a:t>Potential next steps:</a:t>
            </a:r>
          </a:p>
        </p:txBody>
      </p:sp>
      <p:sp>
        <p:nvSpPr>
          <p:cNvPr id="13" name="Google Shape;717;p14">
            <a:extLst>
              <a:ext uri="{FF2B5EF4-FFF2-40B4-BE49-F238E27FC236}">
                <a16:creationId xmlns:a16="http://schemas.microsoft.com/office/drawing/2014/main" id="{BDE8A264-788D-1A80-C7AA-C9D00BFA6548}"/>
              </a:ext>
            </a:extLst>
          </p:cNvPr>
          <p:cNvSpPr txBox="1"/>
          <p:nvPr/>
        </p:nvSpPr>
        <p:spPr>
          <a:xfrm>
            <a:off x="5430129" y="1073258"/>
            <a:ext cx="6625883" cy="5679234"/>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600"/>
              </a:spcBef>
              <a:spcAft>
                <a:spcPts val="0"/>
              </a:spcAft>
              <a:buClr>
                <a:srgbClr val="63656A"/>
              </a:buClr>
              <a:buSzPts val="1400"/>
            </a:pPr>
            <a:r>
              <a:rPr lang="en-US" b="1" dirty="0">
                <a:solidFill>
                  <a:srgbClr val="01A0CD"/>
                </a:solidFill>
              </a:rPr>
              <a:t>Proposed next steps:</a:t>
            </a:r>
          </a:p>
          <a:p>
            <a:pPr marL="285750" marR="0" lvl="0" indent="-285750" algn="l" rtl="0">
              <a:lnSpc>
                <a:spcPct val="90000"/>
              </a:lnSpc>
              <a:spcBef>
                <a:spcPts val="600"/>
              </a:spcBef>
              <a:spcAft>
                <a:spcPts val="0"/>
              </a:spcAft>
              <a:buClr>
                <a:srgbClr val="63656A"/>
              </a:buClr>
              <a:buSzPts val="1400"/>
              <a:buFont typeface="Arial"/>
              <a:buChar char="•"/>
            </a:pPr>
            <a:r>
              <a:rPr lang="en-US" sz="1400" b="1" dirty="0">
                <a:solidFill>
                  <a:srgbClr val="01A0CD"/>
                </a:solidFill>
                <a:latin typeface="Arial"/>
                <a:cs typeface="Arial"/>
              </a:rPr>
              <a:t>Case Studies and Best Practices:</a:t>
            </a:r>
          </a:p>
          <a:p>
            <a:pPr marL="742950" lvl="1" indent="-285750">
              <a:lnSpc>
                <a:spcPct val="90000"/>
              </a:lnSpc>
              <a:spcBef>
                <a:spcPts val="600"/>
              </a:spcBef>
              <a:buClr>
                <a:srgbClr val="63656A"/>
              </a:buClr>
              <a:buSzPts val="1400"/>
              <a:buFont typeface="Arial"/>
              <a:buChar char="•"/>
            </a:pPr>
            <a:r>
              <a:rPr lang="en-US" sz="1400" dirty="0">
                <a:solidFill>
                  <a:srgbClr val="63656A"/>
                </a:solidFill>
                <a:latin typeface="Arial"/>
                <a:cs typeface="Arial"/>
              </a:rPr>
              <a:t>Document successes of communities actively implementing AI (Raichur, Bogota, Mexico City), challenges, lessons learned, and models for replication in other communities</a:t>
            </a:r>
          </a:p>
          <a:p>
            <a:pPr marL="285750" marR="0" lvl="0" indent="-285750" algn="l" rtl="0">
              <a:lnSpc>
                <a:spcPct val="90000"/>
              </a:lnSpc>
              <a:spcBef>
                <a:spcPts val="600"/>
              </a:spcBef>
              <a:spcAft>
                <a:spcPts val="0"/>
              </a:spcAft>
              <a:buClr>
                <a:srgbClr val="63656A"/>
              </a:buClr>
              <a:buSzPts val="1400"/>
              <a:buFont typeface="Arial"/>
              <a:buChar char="•"/>
            </a:pPr>
            <a:r>
              <a:rPr lang="en-US" sz="1400" b="1" dirty="0">
                <a:solidFill>
                  <a:srgbClr val="01A0CD"/>
                </a:solidFill>
                <a:latin typeface="Arial"/>
                <a:cs typeface="Arial"/>
              </a:rPr>
              <a:t>Strategic AI Roadmap Workshop &gt;&gt; **GOYN Convening**</a:t>
            </a:r>
          </a:p>
          <a:p>
            <a:pPr marL="742950" lvl="1" indent="-285750">
              <a:lnSpc>
                <a:spcPct val="90000"/>
              </a:lnSpc>
              <a:spcBef>
                <a:spcPts val="600"/>
              </a:spcBef>
              <a:buClr>
                <a:srgbClr val="63656A"/>
              </a:buClr>
              <a:buSzPts val="1400"/>
              <a:buFont typeface="Arial"/>
              <a:buChar char="•"/>
            </a:pPr>
            <a:r>
              <a:rPr lang="en-US" sz="1400" dirty="0">
                <a:solidFill>
                  <a:srgbClr val="63656A"/>
                </a:solidFill>
                <a:latin typeface="Arial"/>
                <a:cs typeface="Arial"/>
              </a:rPr>
              <a:t>Develop a workshop specifically designed to help communities create actionable AI strategies tailored to their youth programs. Include sections on goal setting, resource assessment, skills gap analysis, and implementation planning</a:t>
            </a:r>
          </a:p>
          <a:p>
            <a:pPr marL="285750" marR="0" lvl="0" indent="-285750" algn="l" rtl="0">
              <a:lnSpc>
                <a:spcPct val="90000"/>
              </a:lnSpc>
              <a:spcBef>
                <a:spcPts val="600"/>
              </a:spcBef>
              <a:spcAft>
                <a:spcPts val="0"/>
              </a:spcAft>
              <a:buClr>
                <a:srgbClr val="63656A"/>
              </a:buClr>
              <a:buSzPts val="1400"/>
              <a:buFont typeface="Arial"/>
              <a:buChar char="•"/>
            </a:pPr>
            <a:r>
              <a:rPr lang="en-US" sz="1400" b="1" dirty="0">
                <a:solidFill>
                  <a:srgbClr val="01A0CD"/>
                </a:solidFill>
                <a:latin typeface="Arial"/>
                <a:cs typeface="Arial"/>
              </a:rPr>
              <a:t>AI Strategy Consulting support &gt;&gt; Think Tank??</a:t>
            </a:r>
            <a:endParaRPr lang="en-US" sz="1400" dirty="0">
              <a:solidFill>
                <a:srgbClr val="01A0CD"/>
              </a:solidFill>
              <a:latin typeface="Arial"/>
              <a:cs typeface="Arial"/>
            </a:endParaRPr>
          </a:p>
          <a:p>
            <a:pPr marL="742950" lvl="1" indent="-285750">
              <a:lnSpc>
                <a:spcPct val="90000"/>
              </a:lnSpc>
              <a:spcBef>
                <a:spcPts val="600"/>
              </a:spcBef>
              <a:buClr>
                <a:srgbClr val="63656A"/>
              </a:buClr>
              <a:buSzPts val="1400"/>
              <a:buFont typeface="Arial"/>
              <a:buChar char="•"/>
            </a:pPr>
            <a:r>
              <a:rPr lang="en-US" sz="1400" b="1" dirty="0">
                <a:solidFill>
                  <a:srgbClr val="63656A"/>
                </a:solidFill>
                <a:latin typeface="Arial"/>
                <a:cs typeface="Arial"/>
              </a:rPr>
              <a:t>Consider partnering with university(ies) or tech companies </a:t>
            </a:r>
            <a:r>
              <a:rPr lang="en-US" sz="1400" dirty="0">
                <a:solidFill>
                  <a:srgbClr val="63656A"/>
                </a:solidFill>
                <a:latin typeface="Arial"/>
                <a:cs typeface="Arial"/>
              </a:rPr>
              <a:t>that might have resources to offer pro-bono or subsidized support and offer one-on-one, tailored consulting support for communities seeking to develop or refine their AI strategies</a:t>
            </a:r>
          </a:p>
          <a:p>
            <a:pPr marL="742950" lvl="1" indent="-285750">
              <a:lnSpc>
                <a:spcPct val="90000"/>
              </a:lnSpc>
              <a:spcBef>
                <a:spcPts val="600"/>
              </a:spcBef>
              <a:buClr>
                <a:srgbClr val="63656A"/>
              </a:buClr>
              <a:buSzPts val="1400"/>
              <a:buFont typeface="Arial"/>
              <a:buChar char="•"/>
            </a:pPr>
            <a:r>
              <a:rPr lang="en-US" sz="1400" b="1" dirty="0">
                <a:solidFill>
                  <a:srgbClr val="63656A"/>
                </a:solidFill>
                <a:latin typeface="Arial"/>
                <a:cs typeface="Arial"/>
              </a:rPr>
              <a:t>Ethical AI Emphasis: </a:t>
            </a:r>
            <a:r>
              <a:rPr lang="en-US" sz="1400" dirty="0">
                <a:solidFill>
                  <a:srgbClr val="63656A"/>
                </a:solidFill>
                <a:latin typeface="Arial"/>
                <a:cs typeface="Arial"/>
              </a:rPr>
              <a:t>Incorporate ethical considerations about AI and potential biases into all activities</a:t>
            </a:r>
          </a:p>
          <a:p>
            <a:pPr marL="285750" marR="0" lvl="0" indent="-285750" algn="l" rtl="0">
              <a:lnSpc>
                <a:spcPct val="90000"/>
              </a:lnSpc>
              <a:spcBef>
                <a:spcPts val="600"/>
              </a:spcBef>
              <a:spcAft>
                <a:spcPts val="0"/>
              </a:spcAft>
              <a:buClr>
                <a:srgbClr val="63656A"/>
              </a:buClr>
              <a:buSzPts val="1400"/>
              <a:buFont typeface="Arial"/>
              <a:buChar char="•"/>
            </a:pPr>
            <a:r>
              <a:rPr lang="en-US" sz="1400" b="1" dirty="0">
                <a:solidFill>
                  <a:srgbClr val="01A0CD"/>
                </a:solidFill>
                <a:latin typeface="Arial"/>
                <a:cs typeface="Arial"/>
              </a:rPr>
              <a:t>Strategies to reduce AI implementation costs:</a:t>
            </a:r>
          </a:p>
          <a:p>
            <a:pPr marL="742950" lvl="1" indent="-285750">
              <a:lnSpc>
                <a:spcPct val="90000"/>
              </a:lnSpc>
              <a:spcBef>
                <a:spcPts val="600"/>
              </a:spcBef>
              <a:buClr>
                <a:srgbClr val="63656A"/>
              </a:buClr>
              <a:buSzPts val="1400"/>
              <a:buFont typeface="Arial"/>
              <a:buChar char="•"/>
            </a:pPr>
            <a:r>
              <a:rPr lang="en-US" sz="1400" dirty="0">
                <a:solidFill>
                  <a:srgbClr val="63656A"/>
                </a:solidFill>
                <a:latin typeface="Arial"/>
                <a:cs typeface="Arial"/>
              </a:rPr>
              <a:t>Create a toolkit outlining strategies to reduce AI implementation costs which include compute power, software, training data and skills (seeking open-source tools, sharing resources between communities, etc.)</a:t>
            </a:r>
          </a:p>
          <a:p>
            <a:pPr marL="285750" marR="0" lvl="0" indent="-285750" algn="l" rtl="0">
              <a:lnSpc>
                <a:spcPct val="90000"/>
              </a:lnSpc>
              <a:spcBef>
                <a:spcPts val="600"/>
              </a:spcBef>
              <a:spcAft>
                <a:spcPts val="0"/>
              </a:spcAft>
              <a:buClr>
                <a:srgbClr val="63656A"/>
              </a:buClr>
              <a:buSzPts val="1400"/>
              <a:buFont typeface="Arial"/>
              <a:buChar char="•"/>
            </a:pPr>
            <a:r>
              <a:rPr lang="en-US" sz="1400" b="1" dirty="0">
                <a:solidFill>
                  <a:srgbClr val="01A0CD"/>
                </a:solidFill>
                <a:latin typeface="Arial"/>
                <a:cs typeface="Arial"/>
              </a:rPr>
              <a:t>Addressing the Skills Gap: </a:t>
            </a:r>
          </a:p>
          <a:p>
            <a:pPr marL="742950" lvl="1" indent="-285750">
              <a:lnSpc>
                <a:spcPct val="90000"/>
              </a:lnSpc>
              <a:spcBef>
                <a:spcPts val="600"/>
              </a:spcBef>
              <a:buClr>
                <a:srgbClr val="63656A"/>
              </a:buClr>
              <a:buSzPts val="1400"/>
              <a:buFont typeface="Arial"/>
              <a:buChar char="•"/>
            </a:pPr>
            <a:r>
              <a:rPr lang="en-US" sz="1400" dirty="0">
                <a:solidFill>
                  <a:srgbClr val="63656A"/>
                </a:solidFill>
                <a:latin typeface="Arial"/>
                <a:cs typeface="Arial"/>
              </a:rPr>
              <a:t>Curate and design resources that help bridge the AI skills gap, preparing staff to implement and manage AI initiatives </a:t>
            </a:r>
          </a:p>
        </p:txBody>
      </p:sp>
      <p:sp>
        <p:nvSpPr>
          <p:cNvPr id="2" name="TextBox 1">
            <a:extLst>
              <a:ext uri="{FF2B5EF4-FFF2-40B4-BE49-F238E27FC236}">
                <a16:creationId xmlns:a16="http://schemas.microsoft.com/office/drawing/2014/main" id="{CE570D03-E2C3-1B76-F163-031C5457AF5C}"/>
              </a:ext>
            </a:extLst>
          </p:cNvPr>
          <p:cNvSpPr txBox="1"/>
          <p:nvPr/>
        </p:nvSpPr>
        <p:spPr>
          <a:xfrm>
            <a:off x="563311" y="1242180"/>
            <a:ext cx="4613600" cy="4247317"/>
          </a:xfrm>
          <a:prstGeom prst="rect">
            <a:avLst/>
          </a:prstGeom>
          <a:noFill/>
        </p:spPr>
        <p:txBody>
          <a:bodyPr wrap="square">
            <a:spAutoFit/>
          </a:bodyPr>
          <a:lstStyle/>
          <a:p>
            <a:r>
              <a:rPr lang="en-GB" b="1" dirty="0">
                <a:solidFill>
                  <a:srgbClr val="01A0CD"/>
                </a:solidFill>
              </a:rPr>
              <a:t>Insights:</a:t>
            </a:r>
          </a:p>
          <a:p>
            <a:endParaRPr lang="en-GB" sz="1400" dirty="0">
              <a:solidFill>
                <a:srgbClr val="63656A"/>
              </a:solidFill>
              <a:latin typeface="Arial"/>
              <a:cs typeface="Arial"/>
            </a:endParaRPr>
          </a:p>
          <a:p>
            <a:pPr marL="285750" indent="-285750">
              <a:buFont typeface="Arial" panose="020B0604020202020204" pitchFamily="34" charset="0"/>
              <a:buChar char="•"/>
            </a:pPr>
            <a:r>
              <a:rPr lang="en-GB" sz="1400" b="1" dirty="0">
                <a:solidFill>
                  <a:srgbClr val="01A0CD"/>
                </a:solidFill>
                <a:latin typeface="Arial"/>
                <a:cs typeface="Arial"/>
              </a:rPr>
              <a:t>Understanding AI's Impact is Critical: </a:t>
            </a:r>
            <a:r>
              <a:rPr lang="en-GB" sz="1400" dirty="0">
                <a:solidFill>
                  <a:srgbClr val="63656A"/>
                </a:solidFill>
                <a:latin typeface="Arial"/>
                <a:cs typeface="Arial"/>
              </a:rPr>
              <a:t>Communities demonstrate an urgent desire to understand AI's potential disruption of the job market and how it will affect the youth they serve</a:t>
            </a:r>
          </a:p>
          <a:p>
            <a:pPr marL="285750" indent="-285750">
              <a:buFont typeface="Arial" panose="020B0604020202020204" pitchFamily="34" charset="0"/>
              <a:buChar char="•"/>
            </a:pPr>
            <a:endParaRPr lang="en-GB" sz="1400" dirty="0">
              <a:solidFill>
                <a:srgbClr val="63656A"/>
              </a:solidFill>
              <a:latin typeface="Arial"/>
              <a:cs typeface="Arial"/>
            </a:endParaRPr>
          </a:p>
          <a:p>
            <a:pPr marL="285750" indent="-285750">
              <a:buFont typeface="Arial" panose="020B0604020202020204" pitchFamily="34" charset="0"/>
              <a:buChar char="•"/>
            </a:pPr>
            <a:r>
              <a:rPr lang="en-GB" sz="1400" b="1" dirty="0">
                <a:solidFill>
                  <a:srgbClr val="01A0CD"/>
                </a:solidFill>
                <a:latin typeface="Arial"/>
                <a:cs typeface="Arial"/>
              </a:rPr>
              <a:t>Active Implementation: </a:t>
            </a:r>
            <a:r>
              <a:rPr lang="en-GB" sz="1400" dirty="0">
                <a:solidFill>
                  <a:srgbClr val="63656A"/>
                </a:solidFill>
                <a:latin typeface="Arial"/>
                <a:cs typeface="Arial"/>
              </a:rPr>
              <a:t>Several communities are already taking commendable steps to address AI (Raichur, Bogota, Mexico City). Learning from each other’s experiences is crucial</a:t>
            </a:r>
          </a:p>
          <a:p>
            <a:pPr marL="285750" indent="-285750">
              <a:buFont typeface="Arial" panose="020B0604020202020204" pitchFamily="34" charset="0"/>
              <a:buChar char="•"/>
            </a:pPr>
            <a:endParaRPr lang="en-GB" sz="1400" dirty="0">
              <a:solidFill>
                <a:srgbClr val="63656A"/>
              </a:solidFill>
              <a:latin typeface="Arial"/>
              <a:cs typeface="Arial"/>
            </a:endParaRPr>
          </a:p>
          <a:p>
            <a:pPr marL="285750" indent="-285750">
              <a:buFont typeface="Arial" panose="020B0604020202020204" pitchFamily="34" charset="0"/>
              <a:buChar char="•"/>
            </a:pPr>
            <a:r>
              <a:rPr lang="en-GB" sz="1400" b="1" dirty="0">
                <a:solidFill>
                  <a:srgbClr val="01A0CD"/>
                </a:solidFill>
                <a:latin typeface="Arial"/>
                <a:cs typeface="Arial"/>
              </a:rPr>
              <a:t>A Strategy Gap: </a:t>
            </a:r>
            <a:r>
              <a:rPr lang="en-GB" sz="1400" dirty="0">
                <a:solidFill>
                  <a:srgbClr val="63656A"/>
                </a:solidFill>
                <a:latin typeface="Arial"/>
                <a:cs typeface="Arial"/>
              </a:rPr>
              <a:t>Communities want to implement AI, but often lack specific strategies or detailed roadmaps for execution. </a:t>
            </a:r>
          </a:p>
          <a:p>
            <a:pPr marL="285750" indent="-285750">
              <a:buFont typeface="Arial" panose="020B0604020202020204" pitchFamily="34" charset="0"/>
              <a:buChar char="•"/>
            </a:pPr>
            <a:endParaRPr lang="en-GB" sz="1400" dirty="0">
              <a:solidFill>
                <a:srgbClr val="63656A"/>
              </a:solidFill>
              <a:latin typeface="Arial"/>
              <a:cs typeface="Arial"/>
            </a:endParaRPr>
          </a:p>
          <a:p>
            <a:pPr marL="285750" indent="-285750">
              <a:buFont typeface="Arial" panose="020B0604020202020204" pitchFamily="34" charset="0"/>
              <a:buChar char="•"/>
            </a:pPr>
            <a:r>
              <a:rPr lang="en-GB" sz="1400" b="1" dirty="0">
                <a:solidFill>
                  <a:srgbClr val="01A0CD"/>
                </a:solidFill>
                <a:latin typeface="Arial"/>
                <a:cs typeface="Arial"/>
              </a:rPr>
              <a:t>Affordability Remains a Key Barrier: </a:t>
            </a:r>
            <a:r>
              <a:rPr lang="en-GB" sz="1400" dirty="0">
                <a:solidFill>
                  <a:srgbClr val="63656A"/>
                </a:solidFill>
                <a:latin typeface="Arial"/>
                <a:cs typeface="Arial"/>
              </a:rPr>
              <a:t>The recurring theme highlights that even with an interest in AI adoption, the cost is a major roadblock</a:t>
            </a:r>
          </a:p>
        </p:txBody>
      </p:sp>
      <p:sp>
        <p:nvSpPr>
          <p:cNvPr id="3" name="Text Placeholder 2">
            <a:extLst>
              <a:ext uri="{FF2B5EF4-FFF2-40B4-BE49-F238E27FC236}">
                <a16:creationId xmlns:a16="http://schemas.microsoft.com/office/drawing/2014/main" id="{3692AABB-70B5-34D4-A450-6BDDBE1AE01B}"/>
              </a:ext>
            </a:extLst>
          </p:cNvPr>
          <p:cNvSpPr txBox="1">
            <a:spLocks/>
          </p:cNvSpPr>
          <p:nvPr/>
        </p:nvSpPr>
        <p:spPr>
          <a:xfrm>
            <a:off x="563311" y="406661"/>
            <a:ext cx="3705225" cy="209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chemeClr val="accent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4. Conclusion</a:t>
            </a:r>
          </a:p>
        </p:txBody>
      </p:sp>
    </p:spTree>
    <p:extLst>
      <p:ext uri="{BB962C8B-B14F-4D97-AF65-F5344CB8AC3E}">
        <p14:creationId xmlns:p14="http://schemas.microsoft.com/office/powerpoint/2010/main" val="249997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3EEABEB-9C71-68B5-4EAF-666CB6D7B807}"/>
              </a:ext>
            </a:extLst>
          </p:cNvPr>
          <p:cNvSpPr>
            <a:spLocks noGrp="1"/>
          </p:cNvSpPr>
          <p:nvPr>
            <p:ph type="body" sz="quarter" idx="13"/>
          </p:nvPr>
        </p:nvSpPr>
        <p:spPr>
          <a:xfrm>
            <a:off x="930506" y="1402081"/>
            <a:ext cx="10529974" cy="4608194"/>
          </a:xfrm>
        </p:spPr>
        <p:txBody>
          <a:bodyPr/>
          <a:lstStyle/>
          <a:p>
            <a:endParaRPr lang="en-KE"/>
          </a:p>
          <a:p>
            <a:endParaRPr lang="en-KE"/>
          </a:p>
          <a:p>
            <a:endParaRPr lang="en-KE"/>
          </a:p>
          <a:p>
            <a:pPr algn="ctr"/>
            <a:r>
              <a:rPr lang="en-KE" sz="4400"/>
              <a:t>Discussion?</a:t>
            </a:r>
          </a:p>
          <a:p>
            <a:pPr algn="ctr"/>
            <a:r>
              <a:rPr lang="en-KE" sz="3600" i="1"/>
              <a:t>What can we do together to harness the power of AI?</a:t>
            </a:r>
            <a:endParaRPr lang="en-KE" sz="1100" i="1"/>
          </a:p>
        </p:txBody>
      </p:sp>
    </p:spTree>
    <p:extLst>
      <p:ext uri="{BB962C8B-B14F-4D97-AF65-F5344CB8AC3E}">
        <p14:creationId xmlns:p14="http://schemas.microsoft.com/office/powerpoint/2010/main" val="281399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DED19218-09FA-59E6-CBEE-9E313DEC678B}"/>
              </a:ext>
            </a:extLst>
          </p:cNvPr>
          <p:cNvGrpSpPr/>
          <p:nvPr/>
        </p:nvGrpSpPr>
        <p:grpSpPr>
          <a:xfrm>
            <a:off x="128336" y="1562262"/>
            <a:ext cx="11841362" cy="4474932"/>
            <a:chOff x="-181946" y="1761957"/>
            <a:chExt cx="12107325" cy="4474932"/>
          </a:xfrm>
        </p:grpSpPr>
        <p:grpSp>
          <p:nvGrpSpPr>
            <p:cNvPr id="122" name="Group 121">
              <a:extLst>
                <a:ext uri="{FF2B5EF4-FFF2-40B4-BE49-F238E27FC236}">
                  <a16:creationId xmlns:a16="http://schemas.microsoft.com/office/drawing/2014/main" id="{7E5334DC-208B-E882-D395-C240818079A9}"/>
                </a:ext>
              </a:extLst>
            </p:cNvPr>
            <p:cNvGrpSpPr/>
            <p:nvPr/>
          </p:nvGrpSpPr>
          <p:grpSpPr>
            <a:xfrm>
              <a:off x="928276" y="1798738"/>
              <a:ext cx="10997103" cy="4438151"/>
              <a:chOff x="539398" y="1777718"/>
              <a:chExt cx="10997103" cy="4438151"/>
            </a:xfrm>
          </p:grpSpPr>
          <p:grpSp>
            <p:nvGrpSpPr>
              <p:cNvPr id="121" name="Group 120">
                <a:extLst>
                  <a:ext uri="{FF2B5EF4-FFF2-40B4-BE49-F238E27FC236}">
                    <a16:creationId xmlns:a16="http://schemas.microsoft.com/office/drawing/2014/main" id="{4ED85C5C-05B4-9519-1452-C8543CDF3D01}"/>
                  </a:ext>
                </a:extLst>
              </p:cNvPr>
              <p:cNvGrpSpPr/>
              <p:nvPr/>
            </p:nvGrpSpPr>
            <p:grpSpPr>
              <a:xfrm>
                <a:off x="539398" y="1777718"/>
                <a:ext cx="10997103" cy="4276202"/>
                <a:chOff x="539398" y="1777718"/>
                <a:chExt cx="10997103" cy="4276202"/>
              </a:xfrm>
            </p:grpSpPr>
            <p:grpSp>
              <p:nvGrpSpPr>
                <p:cNvPr id="116" name="Group 115">
                  <a:extLst>
                    <a:ext uri="{FF2B5EF4-FFF2-40B4-BE49-F238E27FC236}">
                      <a16:creationId xmlns:a16="http://schemas.microsoft.com/office/drawing/2014/main" id="{99A7A2D7-F84A-5DB1-E8A8-337C849ACC68}"/>
                    </a:ext>
                  </a:extLst>
                </p:cNvPr>
                <p:cNvGrpSpPr/>
                <p:nvPr/>
              </p:nvGrpSpPr>
              <p:grpSpPr>
                <a:xfrm>
                  <a:off x="539398" y="1777718"/>
                  <a:ext cx="10997103" cy="4098665"/>
                  <a:chOff x="275026" y="1757813"/>
                  <a:chExt cx="11498730" cy="4285620"/>
                </a:xfrm>
              </p:grpSpPr>
              <p:sp>
                <p:nvSpPr>
                  <p:cNvPr id="93" name="AutoShape 2">
                    <a:extLst>
                      <a:ext uri="{FF2B5EF4-FFF2-40B4-BE49-F238E27FC236}">
                        <a16:creationId xmlns:a16="http://schemas.microsoft.com/office/drawing/2014/main" id="{EEE2FE59-E2D3-7F22-4288-68CC5B107855}"/>
                      </a:ext>
                    </a:extLst>
                  </p:cNvPr>
                  <p:cNvSpPr/>
                  <p:nvPr/>
                </p:nvSpPr>
                <p:spPr>
                  <a:xfrm flipV="1">
                    <a:off x="2016740" y="3906302"/>
                    <a:ext cx="809213" cy="0"/>
                  </a:xfrm>
                  <a:prstGeom prst="line">
                    <a:avLst/>
                  </a:prstGeom>
                  <a:ln w="57150" cap="flat">
                    <a:solidFill>
                      <a:srgbClr val="86EAE9"/>
                    </a:solidFill>
                    <a:prstDash val="solid"/>
                    <a:headEnd type="none" w="sm" len="sm"/>
                    <a:tailEnd type="none" w="sm" len="sm"/>
                  </a:ln>
                </p:spPr>
                <p:txBody>
                  <a:bodyPr/>
                  <a:lstStyle/>
                  <a:p>
                    <a:pPr defTabSz="609630"/>
                    <a:endParaRPr lang="en-PK" sz="1200">
                      <a:solidFill>
                        <a:prstClr val="black"/>
                      </a:solidFill>
                      <a:cs typeface="Times New Roman" panose="02020603050405020304" pitchFamily="18" charset="0"/>
                    </a:endParaRPr>
                  </a:p>
                </p:txBody>
              </p:sp>
              <p:sp>
                <p:nvSpPr>
                  <p:cNvPr id="94" name="AutoShape 3">
                    <a:extLst>
                      <a:ext uri="{FF2B5EF4-FFF2-40B4-BE49-F238E27FC236}">
                        <a16:creationId xmlns:a16="http://schemas.microsoft.com/office/drawing/2014/main" id="{8DF50C57-EBBD-4513-660A-4170345D9D34}"/>
                      </a:ext>
                    </a:extLst>
                  </p:cNvPr>
                  <p:cNvSpPr/>
                  <p:nvPr/>
                </p:nvSpPr>
                <p:spPr>
                  <a:xfrm flipV="1">
                    <a:off x="3725101" y="3906302"/>
                    <a:ext cx="832378" cy="1"/>
                  </a:xfrm>
                  <a:prstGeom prst="line">
                    <a:avLst/>
                  </a:prstGeom>
                  <a:ln w="57150" cap="flat">
                    <a:solidFill>
                      <a:srgbClr val="3EDAD8"/>
                    </a:solidFill>
                    <a:prstDash val="solid"/>
                    <a:headEnd type="none" w="sm" len="sm"/>
                    <a:tailEnd type="none" w="sm" len="sm"/>
                  </a:ln>
                </p:spPr>
                <p:txBody>
                  <a:bodyPr/>
                  <a:lstStyle/>
                  <a:p>
                    <a:pPr defTabSz="609630"/>
                    <a:endParaRPr lang="en-PK" sz="1200">
                      <a:solidFill>
                        <a:prstClr val="black"/>
                      </a:solidFill>
                      <a:cs typeface="Times New Roman" panose="02020603050405020304" pitchFamily="18" charset="0"/>
                    </a:endParaRPr>
                  </a:p>
                </p:txBody>
              </p:sp>
              <p:sp>
                <p:nvSpPr>
                  <p:cNvPr id="95" name="AutoShape 4">
                    <a:extLst>
                      <a:ext uri="{FF2B5EF4-FFF2-40B4-BE49-F238E27FC236}">
                        <a16:creationId xmlns:a16="http://schemas.microsoft.com/office/drawing/2014/main" id="{5D862A84-90C1-4E2D-D597-2401BBD7685D}"/>
                      </a:ext>
                    </a:extLst>
                  </p:cNvPr>
                  <p:cNvSpPr/>
                  <p:nvPr/>
                </p:nvSpPr>
                <p:spPr>
                  <a:xfrm flipV="1">
                    <a:off x="5599494" y="3906302"/>
                    <a:ext cx="869941" cy="1"/>
                  </a:xfrm>
                  <a:prstGeom prst="line">
                    <a:avLst/>
                  </a:prstGeom>
                  <a:ln w="57150" cap="flat">
                    <a:solidFill>
                      <a:srgbClr val="18AFD6"/>
                    </a:solidFill>
                    <a:prstDash val="solid"/>
                    <a:headEnd type="none" w="sm" len="sm"/>
                    <a:tailEnd type="none" w="sm" len="sm"/>
                  </a:ln>
                </p:spPr>
                <p:txBody>
                  <a:bodyPr/>
                  <a:lstStyle/>
                  <a:p>
                    <a:pPr defTabSz="609630"/>
                    <a:endParaRPr lang="en-PK" sz="1200">
                      <a:solidFill>
                        <a:prstClr val="black"/>
                      </a:solidFill>
                      <a:cs typeface="Times New Roman" panose="02020603050405020304" pitchFamily="18" charset="0"/>
                    </a:endParaRPr>
                  </a:p>
                </p:txBody>
              </p:sp>
              <p:sp>
                <p:nvSpPr>
                  <p:cNvPr id="96" name="AutoShape 5">
                    <a:extLst>
                      <a:ext uri="{FF2B5EF4-FFF2-40B4-BE49-F238E27FC236}">
                        <a16:creationId xmlns:a16="http://schemas.microsoft.com/office/drawing/2014/main" id="{B1FDAD88-61A5-5999-269B-7C0882C2E16E}"/>
                      </a:ext>
                    </a:extLst>
                  </p:cNvPr>
                  <p:cNvSpPr/>
                  <p:nvPr/>
                </p:nvSpPr>
                <p:spPr>
                  <a:xfrm flipV="1">
                    <a:off x="7522440" y="3906302"/>
                    <a:ext cx="801070" cy="1"/>
                  </a:xfrm>
                  <a:prstGeom prst="line">
                    <a:avLst/>
                  </a:prstGeom>
                  <a:ln w="57150" cap="flat">
                    <a:solidFill>
                      <a:srgbClr val="1C88CF"/>
                    </a:solidFill>
                    <a:prstDash val="solid"/>
                    <a:headEnd type="none" w="sm" len="sm"/>
                    <a:tailEnd type="none" w="sm" len="sm"/>
                  </a:ln>
                </p:spPr>
                <p:txBody>
                  <a:bodyPr/>
                  <a:lstStyle/>
                  <a:p>
                    <a:pPr defTabSz="609630"/>
                    <a:endParaRPr lang="en-PK" sz="1200">
                      <a:solidFill>
                        <a:prstClr val="black"/>
                      </a:solidFill>
                      <a:cs typeface="Times New Roman" panose="02020603050405020304" pitchFamily="18" charset="0"/>
                    </a:endParaRPr>
                  </a:p>
                </p:txBody>
              </p:sp>
              <p:sp>
                <p:nvSpPr>
                  <p:cNvPr id="97" name="AutoShape 6">
                    <a:extLst>
                      <a:ext uri="{FF2B5EF4-FFF2-40B4-BE49-F238E27FC236}">
                        <a16:creationId xmlns:a16="http://schemas.microsoft.com/office/drawing/2014/main" id="{A0746BC7-EBB8-622B-FB7A-3EC0DCEF677E}"/>
                      </a:ext>
                    </a:extLst>
                  </p:cNvPr>
                  <p:cNvSpPr/>
                  <p:nvPr/>
                </p:nvSpPr>
                <p:spPr>
                  <a:xfrm flipV="1">
                    <a:off x="9376513" y="3906302"/>
                    <a:ext cx="878051" cy="1"/>
                  </a:xfrm>
                  <a:prstGeom prst="line">
                    <a:avLst/>
                  </a:prstGeom>
                  <a:ln w="57150" cap="flat">
                    <a:solidFill>
                      <a:srgbClr val="13538A"/>
                    </a:solidFill>
                    <a:prstDash val="solid"/>
                    <a:headEnd type="none" w="sm" len="sm"/>
                    <a:tailEnd type="none" w="sm" len="sm"/>
                  </a:ln>
                </p:spPr>
                <p:txBody>
                  <a:bodyPr/>
                  <a:lstStyle/>
                  <a:p>
                    <a:pPr defTabSz="609630"/>
                    <a:endParaRPr lang="en-PK" sz="1200">
                      <a:solidFill>
                        <a:prstClr val="black"/>
                      </a:solidFill>
                      <a:cs typeface="Times New Roman" panose="02020603050405020304" pitchFamily="18" charset="0"/>
                    </a:endParaRPr>
                  </a:p>
                </p:txBody>
              </p:sp>
              <p:sp>
                <p:nvSpPr>
                  <p:cNvPr id="98" name="TextBox 38">
                    <a:extLst>
                      <a:ext uri="{FF2B5EF4-FFF2-40B4-BE49-F238E27FC236}">
                        <a16:creationId xmlns:a16="http://schemas.microsoft.com/office/drawing/2014/main" id="{962944B9-712F-107A-9D88-34FCF1E24117}"/>
                      </a:ext>
                    </a:extLst>
                  </p:cNvPr>
                  <p:cNvSpPr txBox="1"/>
                  <p:nvPr/>
                </p:nvSpPr>
                <p:spPr>
                  <a:xfrm>
                    <a:off x="275026" y="4981442"/>
                    <a:ext cx="1950950" cy="1061991"/>
                  </a:xfrm>
                  <a:prstGeom prst="rect">
                    <a:avLst/>
                  </a:prstGeom>
                </p:spPr>
                <p:txBody>
                  <a:bodyPr wrap="square" lIns="0" tIns="0" rIns="0" bIns="0" rtlCol="0" anchor="t">
                    <a:spAutoFit/>
                  </a:bodyPr>
                  <a:lstStyle/>
                  <a:p>
                    <a:pPr algn="ctr" defTabSz="609630"/>
                    <a:r>
                      <a:rPr lang="en-US" sz="1100" b="1" dirty="0">
                        <a:solidFill>
                          <a:srgbClr val="191919"/>
                        </a:solidFill>
                        <a:cs typeface="Arial" panose="020B0604020202020204" pitchFamily="34" charset="0"/>
                      </a:rPr>
                      <a:t>1943: </a:t>
                    </a:r>
                    <a:r>
                      <a:rPr lang="en-US" sz="1100" dirty="0">
                        <a:solidFill>
                          <a:srgbClr val="0D0D0D"/>
                        </a:solidFill>
                        <a:cs typeface="Arial" panose="020B0604020202020204" pitchFamily="34" charset="0"/>
                      </a:rPr>
                      <a:t>The first electronic computers (ENIAC). Paved the way for the digital age, ushering in an era of information processing and computing</a:t>
                    </a:r>
                    <a:endParaRPr lang="en-US" sz="1050" spc="17" dirty="0">
                      <a:solidFill>
                        <a:srgbClr val="191919"/>
                      </a:solidFill>
                      <a:cs typeface="Arial" panose="020B0604020202020204" pitchFamily="34" charset="0"/>
                    </a:endParaRPr>
                  </a:p>
                </p:txBody>
              </p:sp>
              <p:sp>
                <p:nvSpPr>
                  <p:cNvPr id="99" name="TextBox 39">
                    <a:extLst>
                      <a:ext uri="{FF2B5EF4-FFF2-40B4-BE49-F238E27FC236}">
                        <a16:creationId xmlns:a16="http://schemas.microsoft.com/office/drawing/2014/main" id="{54E2A200-ABBC-2169-78FF-C9CAF120566B}"/>
                      </a:ext>
                    </a:extLst>
                  </p:cNvPr>
                  <p:cNvSpPr txBox="1"/>
                  <p:nvPr/>
                </p:nvSpPr>
                <p:spPr>
                  <a:xfrm>
                    <a:off x="460420" y="4544532"/>
                    <a:ext cx="1361548" cy="353997"/>
                  </a:xfrm>
                  <a:prstGeom prst="rect">
                    <a:avLst/>
                  </a:prstGeom>
                </p:spPr>
                <p:txBody>
                  <a:bodyPr lIns="0" tIns="0" rIns="0" bIns="0" rtlCol="0" anchor="t">
                    <a:spAutoFit/>
                  </a:bodyPr>
                  <a:lstStyle/>
                  <a:p>
                    <a:pPr algn="ctr" defTabSz="609630"/>
                    <a:r>
                      <a:rPr lang="en-US" sz="1100" b="1" dirty="0">
                        <a:solidFill>
                          <a:srgbClr val="242852"/>
                        </a:solidFill>
                        <a:cs typeface="Arial" panose="020B0604020202020204" pitchFamily="34" charset="0"/>
                      </a:rPr>
                      <a:t>The Technological Revolution</a:t>
                    </a:r>
                  </a:p>
                </p:txBody>
              </p:sp>
              <p:sp>
                <p:nvSpPr>
                  <p:cNvPr id="101" name="TextBox 41">
                    <a:extLst>
                      <a:ext uri="{FF2B5EF4-FFF2-40B4-BE49-F238E27FC236}">
                        <a16:creationId xmlns:a16="http://schemas.microsoft.com/office/drawing/2014/main" id="{B02DFD48-0125-F2AC-F23B-8EDAA9406CBC}"/>
                      </a:ext>
                    </a:extLst>
                  </p:cNvPr>
                  <p:cNvSpPr txBox="1"/>
                  <p:nvPr/>
                </p:nvSpPr>
                <p:spPr>
                  <a:xfrm>
                    <a:off x="4248901" y="4528921"/>
                    <a:ext cx="1486393" cy="244782"/>
                  </a:xfrm>
                  <a:prstGeom prst="rect">
                    <a:avLst/>
                  </a:prstGeom>
                </p:spPr>
                <p:txBody>
                  <a:bodyPr wrap="square" lIns="0" tIns="0" rIns="0" bIns="0" rtlCol="0" anchor="t">
                    <a:spAutoFit/>
                  </a:bodyPr>
                  <a:lstStyle/>
                  <a:p>
                    <a:pPr algn="ctr" defTabSz="609630">
                      <a:lnSpc>
                        <a:spcPts val="2080"/>
                      </a:lnSpc>
                    </a:pPr>
                    <a:r>
                      <a:rPr lang="en-US" sz="1100" b="1" dirty="0">
                        <a:solidFill>
                          <a:srgbClr val="242852"/>
                        </a:solidFill>
                        <a:cs typeface="Arial" panose="020B0604020202020204" pitchFamily="34" charset="0"/>
                      </a:rPr>
                      <a:t>The Rise of Internet</a:t>
                    </a:r>
                  </a:p>
                </p:txBody>
              </p:sp>
              <p:sp>
                <p:nvSpPr>
                  <p:cNvPr id="102" name="TextBox 42">
                    <a:extLst>
                      <a:ext uri="{FF2B5EF4-FFF2-40B4-BE49-F238E27FC236}">
                        <a16:creationId xmlns:a16="http://schemas.microsoft.com/office/drawing/2014/main" id="{9962D34F-CE6D-C8F0-1586-80297BBD9334}"/>
                      </a:ext>
                    </a:extLst>
                  </p:cNvPr>
                  <p:cNvSpPr txBox="1"/>
                  <p:nvPr/>
                </p:nvSpPr>
                <p:spPr>
                  <a:xfrm>
                    <a:off x="1874834" y="2106318"/>
                    <a:ext cx="3148248" cy="1238989"/>
                  </a:xfrm>
                  <a:prstGeom prst="rect">
                    <a:avLst/>
                  </a:prstGeom>
                </p:spPr>
                <p:txBody>
                  <a:bodyPr wrap="square" lIns="0" tIns="0" rIns="0" bIns="0" rtlCol="0" anchor="t">
                    <a:spAutoFit/>
                  </a:bodyPr>
                  <a:lstStyle/>
                  <a:p>
                    <a:pPr marL="0" lvl="1" algn="ctr" defTabSz="609630"/>
                    <a:r>
                      <a:rPr lang="en-US" sz="1100" b="1" dirty="0">
                        <a:solidFill>
                          <a:srgbClr val="0D0D0D"/>
                        </a:solidFill>
                        <a:cs typeface="Arial" panose="020B0604020202020204" pitchFamily="34" charset="0"/>
                      </a:rPr>
                      <a:t>1947: </a:t>
                    </a:r>
                    <a:r>
                      <a:rPr lang="en-US" sz="1100" dirty="0">
                        <a:solidFill>
                          <a:srgbClr val="0D0D0D"/>
                        </a:solidFill>
                        <a:cs typeface="Arial" panose="020B0604020202020204" pitchFamily="34" charset="0"/>
                      </a:rPr>
                      <a:t>Transistors, miniaturized electronics, enabling smaller, more portable devices</a:t>
                    </a:r>
                  </a:p>
                  <a:p>
                    <a:pPr marL="0" lvl="1" algn="ctr" defTabSz="609630"/>
                    <a:endParaRPr lang="en-US" sz="1100" dirty="0">
                      <a:solidFill>
                        <a:srgbClr val="0D0D0D"/>
                      </a:solidFill>
                      <a:cs typeface="Arial" panose="020B0604020202020204" pitchFamily="34" charset="0"/>
                    </a:endParaRPr>
                  </a:p>
                  <a:p>
                    <a:pPr marL="0" lvl="1" algn="ctr" defTabSz="609630"/>
                    <a:r>
                      <a:rPr lang="en-US" sz="1100" b="1" dirty="0">
                        <a:solidFill>
                          <a:srgbClr val="0D0D0D"/>
                        </a:solidFill>
                        <a:cs typeface="Arial" panose="020B0604020202020204" pitchFamily="34" charset="0"/>
                      </a:rPr>
                      <a:t>1970s</a:t>
                    </a:r>
                    <a:r>
                      <a:rPr lang="en-US" sz="1100" dirty="0">
                        <a:solidFill>
                          <a:srgbClr val="0D0D0D"/>
                        </a:solidFill>
                        <a:cs typeface="Arial" panose="020B0604020202020204" pitchFamily="34" charset="0"/>
                      </a:rPr>
                      <a:t> brought computing power to individuals</a:t>
                    </a:r>
                  </a:p>
                  <a:p>
                    <a:pPr marL="0" lvl="1" algn="ctr" defTabSz="609630"/>
                    <a:endParaRPr lang="en-US" sz="1100" dirty="0">
                      <a:solidFill>
                        <a:srgbClr val="0D0D0D"/>
                      </a:solidFill>
                      <a:cs typeface="Arial" panose="020B0604020202020204" pitchFamily="34" charset="0"/>
                    </a:endParaRPr>
                  </a:p>
                  <a:p>
                    <a:pPr marL="0" lvl="1" algn="ctr" defTabSz="609630"/>
                    <a:r>
                      <a:rPr lang="en-US" sz="1100" b="1" dirty="0">
                        <a:solidFill>
                          <a:srgbClr val="0D0D0D"/>
                        </a:solidFill>
                        <a:cs typeface="Arial" panose="020B0604020202020204" pitchFamily="34" charset="0"/>
                      </a:rPr>
                      <a:t>1973:</a:t>
                    </a:r>
                    <a:r>
                      <a:rPr lang="en-US" sz="1100" dirty="0">
                        <a:solidFill>
                          <a:srgbClr val="0D0D0D"/>
                        </a:solidFill>
                        <a:cs typeface="Arial" panose="020B0604020202020204" pitchFamily="34" charset="0"/>
                      </a:rPr>
                      <a:t> The first commercially available mobile phone, the Motorola DynaTAC 8000X</a:t>
                    </a:r>
                    <a:endParaRPr lang="en-US" sz="1100" dirty="0">
                      <a:solidFill>
                        <a:prstClr val="black"/>
                      </a:solidFill>
                      <a:cs typeface="Arial" panose="020B0604020202020204" pitchFamily="34" charset="0"/>
                    </a:endParaRPr>
                  </a:p>
                </p:txBody>
              </p:sp>
              <p:sp>
                <p:nvSpPr>
                  <p:cNvPr id="103" name="TextBox 43">
                    <a:extLst>
                      <a:ext uri="{FF2B5EF4-FFF2-40B4-BE49-F238E27FC236}">
                        <a16:creationId xmlns:a16="http://schemas.microsoft.com/office/drawing/2014/main" id="{DAB9B4BF-6E8C-82CB-08F8-ADF141D23403}"/>
                      </a:ext>
                    </a:extLst>
                  </p:cNvPr>
                  <p:cNvSpPr txBox="1"/>
                  <p:nvPr/>
                </p:nvSpPr>
                <p:spPr>
                  <a:xfrm>
                    <a:off x="2473908" y="1828613"/>
                    <a:ext cx="1929217" cy="176998"/>
                  </a:xfrm>
                  <a:prstGeom prst="rect">
                    <a:avLst/>
                  </a:prstGeom>
                </p:spPr>
                <p:txBody>
                  <a:bodyPr wrap="square" lIns="0" tIns="0" rIns="0" bIns="0" rtlCol="0" anchor="t">
                    <a:spAutoFit/>
                  </a:bodyPr>
                  <a:lstStyle/>
                  <a:p>
                    <a:pPr algn="ctr" defTabSz="609630"/>
                    <a:r>
                      <a:rPr lang="en-US" sz="1100" b="1" dirty="0">
                        <a:solidFill>
                          <a:srgbClr val="242852"/>
                        </a:solidFill>
                        <a:cs typeface="Arial" panose="020B0604020202020204" pitchFamily="34" charset="0"/>
                      </a:rPr>
                      <a:t>Mobiles and Digital Era</a:t>
                    </a:r>
                  </a:p>
                </p:txBody>
              </p:sp>
              <p:sp>
                <p:nvSpPr>
                  <p:cNvPr id="104" name="TextBox 44">
                    <a:extLst>
                      <a:ext uri="{FF2B5EF4-FFF2-40B4-BE49-F238E27FC236}">
                        <a16:creationId xmlns:a16="http://schemas.microsoft.com/office/drawing/2014/main" id="{787CE42F-6863-3A56-C981-74D77581DF1F}"/>
                      </a:ext>
                    </a:extLst>
                  </p:cNvPr>
                  <p:cNvSpPr txBox="1"/>
                  <p:nvPr/>
                </p:nvSpPr>
                <p:spPr>
                  <a:xfrm>
                    <a:off x="5735295" y="2120454"/>
                    <a:ext cx="2303016" cy="884993"/>
                  </a:xfrm>
                  <a:prstGeom prst="rect">
                    <a:avLst/>
                  </a:prstGeom>
                </p:spPr>
                <p:txBody>
                  <a:bodyPr wrap="square" lIns="0" tIns="0" rIns="0" bIns="0" rtlCol="0" anchor="t">
                    <a:spAutoFit/>
                  </a:bodyPr>
                  <a:lstStyle/>
                  <a:p>
                    <a:pPr algn="ctr" defTabSz="609630"/>
                    <a:r>
                      <a:rPr lang="en-US" sz="1100" b="1" dirty="0">
                        <a:solidFill>
                          <a:srgbClr val="0D0D0D"/>
                        </a:solidFill>
                        <a:cs typeface="Arial" panose="020B0604020202020204" pitchFamily="34" charset="0"/>
                      </a:rPr>
                      <a:t>2000s:</a:t>
                    </a:r>
                    <a:r>
                      <a:rPr lang="en-US" sz="1100" dirty="0">
                        <a:solidFill>
                          <a:srgbClr val="0D0D0D"/>
                        </a:solidFill>
                        <a:cs typeface="Arial" panose="020B0604020202020204" pitchFamily="34" charset="0"/>
                      </a:rPr>
                      <a:t> Growth of social media, cloud computing and the emergence of Big Data as a concept, driven by the increase in data volume, velocity, and variety.</a:t>
                    </a:r>
                  </a:p>
                </p:txBody>
              </p:sp>
              <p:sp>
                <p:nvSpPr>
                  <p:cNvPr id="105" name="TextBox 45">
                    <a:extLst>
                      <a:ext uri="{FF2B5EF4-FFF2-40B4-BE49-F238E27FC236}">
                        <a16:creationId xmlns:a16="http://schemas.microsoft.com/office/drawing/2014/main" id="{8C1B6066-F1FC-C1FD-09E3-69DA3192B821}"/>
                      </a:ext>
                    </a:extLst>
                  </p:cNvPr>
                  <p:cNvSpPr txBox="1"/>
                  <p:nvPr/>
                </p:nvSpPr>
                <p:spPr>
                  <a:xfrm>
                    <a:off x="6008151" y="1757813"/>
                    <a:ext cx="1574800" cy="247798"/>
                  </a:xfrm>
                  <a:prstGeom prst="rect">
                    <a:avLst/>
                  </a:prstGeom>
                </p:spPr>
                <p:txBody>
                  <a:bodyPr wrap="square" lIns="0" tIns="0" rIns="0" bIns="0" rtlCol="0" anchor="t">
                    <a:spAutoFit/>
                  </a:bodyPr>
                  <a:lstStyle/>
                  <a:p>
                    <a:pPr algn="ctr" defTabSz="609630">
                      <a:lnSpc>
                        <a:spcPts val="2080"/>
                      </a:lnSpc>
                    </a:pPr>
                    <a:r>
                      <a:rPr lang="en-US" sz="1100" b="1" dirty="0">
                        <a:solidFill>
                          <a:srgbClr val="242852"/>
                        </a:solidFill>
                        <a:cs typeface="Arial" panose="020B0604020202020204" pitchFamily="34" charset="0"/>
                      </a:rPr>
                      <a:t>Data Exploration</a:t>
                    </a:r>
                  </a:p>
                </p:txBody>
              </p:sp>
              <p:sp>
                <p:nvSpPr>
                  <p:cNvPr id="107" name="TextBox 47">
                    <a:extLst>
                      <a:ext uri="{FF2B5EF4-FFF2-40B4-BE49-F238E27FC236}">
                        <a16:creationId xmlns:a16="http://schemas.microsoft.com/office/drawing/2014/main" id="{D144FFD2-9EBF-FE8D-C3FE-2E1190509A18}"/>
                      </a:ext>
                    </a:extLst>
                  </p:cNvPr>
                  <p:cNvSpPr txBox="1"/>
                  <p:nvPr/>
                </p:nvSpPr>
                <p:spPr>
                  <a:xfrm>
                    <a:off x="8162227" y="4544532"/>
                    <a:ext cx="1361547" cy="193089"/>
                  </a:xfrm>
                  <a:prstGeom prst="rect">
                    <a:avLst/>
                  </a:prstGeom>
                </p:spPr>
                <p:txBody>
                  <a:bodyPr lIns="0" tIns="0" rIns="0" bIns="0" rtlCol="0" anchor="t">
                    <a:spAutoFit/>
                  </a:bodyPr>
                  <a:lstStyle/>
                  <a:p>
                    <a:pPr algn="ctr" defTabSz="609630"/>
                    <a:r>
                      <a:rPr lang="en-US" sz="1200" b="1" dirty="0">
                        <a:solidFill>
                          <a:srgbClr val="242852"/>
                        </a:solidFill>
                        <a:cs typeface="Times New Roman" panose="02020603050405020304" pitchFamily="18" charset="0"/>
                      </a:rPr>
                      <a:t>Rise of AI</a:t>
                    </a:r>
                  </a:p>
                </p:txBody>
              </p:sp>
              <p:sp>
                <p:nvSpPr>
                  <p:cNvPr id="108" name="TextBox 49">
                    <a:extLst>
                      <a:ext uri="{FF2B5EF4-FFF2-40B4-BE49-F238E27FC236}">
                        <a16:creationId xmlns:a16="http://schemas.microsoft.com/office/drawing/2014/main" id="{9593BA67-9E07-540F-D5FE-A1EF237F3DDC}"/>
                      </a:ext>
                    </a:extLst>
                  </p:cNvPr>
                  <p:cNvSpPr txBox="1"/>
                  <p:nvPr/>
                </p:nvSpPr>
                <p:spPr>
                  <a:xfrm>
                    <a:off x="9615059" y="1757814"/>
                    <a:ext cx="2030158" cy="530996"/>
                  </a:xfrm>
                  <a:prstGeom prst="rect">
                    <a:avLst/>
                  </a:prstGeom>
                </p:spPr>
                <p:txBody>
                  <a:bodyPr wrap="square" lIns="0" tIns="0" rIns="0" bIns="0" rtlCol="0" anchor="t">
                    <a:spAutoFit/>
                  </a:bodyPr>
                  <a:lstStyle/>
                  <a:p>
                    <a:pPr algn="ctr" defTabSz="609630"/>
                    <a:r>
                      <a:rPr lang="en-US" sz="1100" b="1" dirty="0">
                        <a:solidFill>
                          <a:srgbClr val="242852"/>
                        </a:solidFill>
                        <a:cs typeface="Arial" panose="020B0604020202020204" pitchFamily="34" charset="0"/>
                      </a:rPr>
                      <a:t>Machine Learning &amp; </a:t>
                    </a:r>
                  </a:p>
                  <a:p>
                    <a:pPr algn="ctr" defTabSz="609630"/>
                    <a:r>
                      <a:rPr lang="en-US" sz="1100" b="1" dirty="0">
                        <a:solidFill>
                          <a:srgbClr val="242852"/>
                        </a:solidFill>
                        <a:cs typeface="Arial" panose="020B0604020202020204" pitchFamily="34" charset="0"/>
                      </a:rPr>
                      <a:t>Neural Networks</a:t>
                    </a:r>
                    <a:br>
                      <a:rPr lang="en-US" sz="1100" b="1" dirty="0">
                        <a:solidFill>
                          <a:srgbClr val="242852"/>
                        </a:solidFill>
                        <a:cs typeface="Arial" panose="020B0604020202020204" pitchFamily="34" charset="0"/>
                      </a:rPr>
                    </a:br>
                    <a:endParaRPr lang="en-US" sz="1100" b="1" dirty="0">
                      <a:solidFill>
                        <a:srgbClr val="242852"/>
                      </a:solidFill>
                      <a:cs typeface="Arial" panose="020B0604020202020204" pitchFamily="34" charset="0"/>
                    </a:endParaRPr>
                  </a:p>
                </p:txBody>
              </p:sp>
              <p:sp>
                <p:nvSpPr>
                  <p:cNvPr id="109" name="Rectangle 108" descr="Cloud Computing">
                    <a:extLst>
                      <a:ext uri="{FF2B5EF4-FFF2-40B4-BE49-F238E27FC236}">
                        <a16:creationId xmlns:a16="http://schemas.microsoft.com/office/drawing/2014/main" id="{A51D7115-A95A-B3D6-5980-33E775099FE2}"/>
                      </a:ext>
                    </a:extLst>
                  </p:cNvPr>
                  <p:cNvSpPr/>
                  <p:nvPr/>
                </p:nvSpPr>
                <p:spPr>
                  <a:xfrm>
                    <a:off x="853355" y="3487868"/>
                    <a:ext cx="1061295" cy="104105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457223"/>
                    <a:endParaRPr lang="en-PK" sz="1200">
                      <a:solidFill>
                        <a:prstClr val="white"/>
                      </a:solidFill>
                      <a:cs typeface="Times New Roman" panose="02020603050405020304" pitchFamily="18" charset="0"/>
                    </a:endParaRPr>
                  </a:p>
                </p:txBody>
              </p:sp>
              <p:sp>
                <p:nvSpPr>
                  <p:cNvPr id="110" name="Rectangle 109" descr="Connections">
                    <a:extLst>
                      <a:ext uri="{FF2B5EF4-FFF2-40B4-BE49-F238E27FC236}">
                        <a16:creationId xmlns:a16="http://schemas.microsoft.com/office/drawing/2014/main" id="{FF69A4ED-53DB-4E8D-33E4-9ACC03B9FBD0}"/>
                      </a:ext>
                    </a:extLst>
                  </p:cNvPr>
                  <p:cNvSpPr/>
                  <p:nvPr/>
                </p:nvSpPr>
                <p:spPr>
                  <a:xfrm>
                    <a:off x="4673848" y="3362397"/>
                    <a:ext cx="891529" cy="104105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457223"/>
                    <a:endParaRPr lang="en-PK" sz="1200">
                      <a:solidFill>
                        <a:prstClr val="white"/>
                      </a:solidFill>
                      <a:cs typeface="Times New Roman" panose="02020603050405020304" pitchFamily="18" charset="0"/>
                    </a:endParaRPr>
                  </a:p>
                </p:txBody>
              </p:sp>
              <p:sp>
                <p:nvSpPr>
                  <p:cNvPr id="111" name="Rectangle 110" descr="Smart Phone">
                    <a:extLst>
                      <a:ext uri="{FF2B5EF4-FFF2-40B4-BE49-F238E27FC236}">
                        <a16:creationId xmlns:a16="http://schemas.microsoft.com/office/drawing/2014/main" id="{A888E8D5-16ED-22DC-91D1-40BF0F67D557}"/>
                      </a:ext>
                    </a:extLst>
                  </p:cNvPr>
                  <p:cNvSpPr/>
                  <p:nvPr/>
                </p:nvSpPr>
                <p:spPr>
                  <a:xfrm>
                    <a:off x="2894138" y="3523389"/>
                    <a:ext cx="847317" cy="76582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457223"/>
                    <a:endParaRPr lang="en-PK" sz="1200">
                      <a:solidFill>
                        <a:prstClr val="white"/>
                      </a:solidFill>
                      <a:cs typeface="Times New Roman" panose="02020603050405020304" pitchFamily="18" charset="0"/>
                    </a:endParaRPr>
                  </a:p>
                </p:txBody>
              </p:sp>
              <p:sp>
                <p:nvSpPr>
                  <p:cNvPr id="112" name="Rectangle 111" descr="Research with solid fill">
                    <a:extLst>
                      <a:ext uri="{FF2B5EF4-FFF2-40B4-BE49-F238E27FC236}">
                        <a16:creationId xmlns:a16="http://schemas.microsoft.com/office/drawing/2014/main" id="{4E40FDBC-9942-8850-C72B-B0005BD24EB8}"/>
                      </a:ext>
                    </a:extLst>
                  </p:cNvPr>
                  <p:cNvSpPr/>
                  <p:nvPr/>
                </p:nvSpPr>
                <p:spPr>
                  <a:xfrm>
                    <a:off x="6589272" y="3487868"/>
                    <a:ext cx="921407" cy="921407"/>
                  </a:xfrm>
                  <a:prstGeom prst="rect">
                    <a:avLst/>
                  </a:prstGeom>
                  <a:blipFill>
                    <a:blip r:embed="rId8">
                      <a:extLs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457223"/>
                    <a:endParaRPr lang="en-PK" sz="1200">
                      <a:solidFill>
                        <a:prstClr val="white"/>
                      </a:solidFill>
                      <a:cs typeface="Times New Roman" panose="02020603050405020304" pitchFamily="18" charset="0"/>
                    </a:endParaRPr>
                  </a:p>
                </p:txBody>
              </p:sp>
              <p:sp>
                <p:nvSpPr>
                  <p:cNvPr id="113" name="Rectangle 112" descr="Artificial Intelligence with solid fill">
                    <a:extLst>
                      <a:ext uri="{FF2B5EF4-FFF2-40B4-BE49-F238E27FC236}">
                        <a16:creationId xmlns:a16="http://schemas.microsoft.com/office/drawing/2014/main" id="{28E7DEEC-90A7-2ABE-85C6-6B5205A94267}"/>
                      </a:ext>
                    </a:extLst>
                  </p:cNvPr>
                  <p:cNvSpPr/>
                  <p:nvPr/>
                </p:nvSpPr>
                <p:spPr>
                  <a:xfrm>
                    <a:off x="8489272" y="3487868"/>
                    <a:ext cx="944938" cy="877183"/>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457223"/>
                    <a:endParaRPr lang="en-PK" sz="1200">
                      <a:solidFill>
                        <a:prstClr val="white"/>
                      </a:solidFill>
                      <a:cs typeface="Times New Roman" panose="02020603050405020304" pitchFamily="18" charset="0"/>
                    </a:endParaRPr>
                  </a:p>
                </p:txBody>
              </p:sp>
              <p:sp>
                <p:nvSpPr>
                  <p:cNvPr id="114" name="Rectangle 113" descr="Binary with solid fill">
                    <a:extLst>
                      <a:ext uri="{FF2B5EF4-FFF2-40B4-BE49-F238E27FC236}">
                        <a16:creationId xmlns:a16="http://schemas.microsoft.com/office/drawing/2014/main" id="{EDEBD2C1-A8B8-DE54-2A44-77F6A1FB36AA}"/>
                      </a:ext>
                    </a:extLst>
                  </p:cNvPr>
                  <p:cNvSpPr/>
                  <p:nvPr/>
                </p:nvSpPr>
                <p:spPr>
                  <a:xfrm>
                    <a:off x="10412801" y="3487868"/>
                    <a:ext cx="625400" cy="627022"/>
                  </a:xfrm>
                  <a:prstGeom prst="rect">
                    <a:avLst/>
                  </a:prstGeom>
                  <a:blipFill>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457223"/>
                    <a:endParaRPr lang="en-PK" sz="1200">
                      <a:solidFill>
                        <a:prstClr val="white"/>
                      </a:solidFill>
                      <a:cs typeface="Times New Roman" panose="02020603050405020304" pitchFamily="18" charset="0"/>
                    </a:endParaRPr>
                  </a:p>
                </p:txBody>
              </p:sp>
              <p:sp>
                <p:nvSpPr>
                  <p:cNvPr id="115" name="TextBox 114">
                    <a:extLst>
                      <a:ext uri="{FF2B5EF4-FFF2-40B4-BE49-F238E27FC236}">
                        <a16:creationId xmlns:a16="http://schemas.microsoft.com/office/drawing/2014/main" id="{DBE9ED95-8D8F-24E7-6549-581976471EFE}"/>
                      </a:ext>
                    </a:extLst>
                  </p:cNvPr>
                  <p:cNvSpPr txBox="1"/>
                  <p:nvPr/>
                </p:nvSpPr>
                <p:spPr>
                  <a:xfrm>
                    <a:off x="9032127" y="2120452"/>
                    <a:ext cx="2741629" cy="1335534"/>
                  </a:xfrm>
                  <a:prstGeom prst="rect">
                    <a:avLst/>
                  </a:prstGeom>
                  <a:noFill/>
                </p:spPr>
                <p:txBody>
                  <a:bodyPr wrap="square">
                    <a:spAutoFit/>
                  </a:bodyPr>
                  <a:lstStyle/>
                  <a:p>
                    <a:pPr algn="ctr" defTabSz="457223"/>
                    <a:r>
                      <a:rPr lang="en-US" sz="1100" b="1" dirty="0">
                        <a:solidFill>
                          <a:prstClr val="black"/>
                        </a:solidFill>
                        <a:cs typeface="Arial" panose="020B0604020202020204" pitchFamily="34" charset="0"/>
                      </a:rPr>
                      <a:t>Ongoing</a:t>
                    </a:r>
                    <a:r>
                      <a:rPr lang="en-US" sz="1100" dirty="0">
                        <a:solidFill>
                          <a:prstClr val="black"/>
                        </a:solidFill>
                        <a:cs typeface="Arial" panose="020B0604020202020204" pitchFamily="34" charset="0"/>
                      </a:rPr>
                      <a:t>: Machine Learning, a subset of AI, gained prominence. Neural networks, inspired by the human brain, became the backbone of sophisticated AI algorithms</a:t>
                    </a:r>
                  </a:p>
                  <a:p>
                    <a:pPr algn="ctr" defTabSz="457223"/>
                    <a:endParaRPr lang="en-US" sz="1100" dirty="0">
                      <a:solidFill>
                        <a:prstClr val="black"/>
                      </a:solidFill>
                      <a:cs typeface="Arial" panose="020B0604020202020204" pitchFamily="34" charset="0"/>
                    </a:endParaRPr>
                  </a:p>
                  <a:p>
                    <a:pPr algn="ctr" defTabSz="457223"/>
                    <a:r>
                      <a:rPr lang="en-US" sz="1100" dirty="0">
                        <a:solidFill>
                          <a:prstClr val="black"/>
                        </a:solidFill>
                        <a:cs typeface="Arial" panose="020B0604020202020204" pitchFamily="34" charset="0"/>
                      </a:rPr>
                      <a:t>NLP!!!!: Various implementations  of natural language processing</a:t>
                    </a:r>
                  </a:p>
                </p:txBody>
              </p:sp>
            </p:grpSp>
            <p:sp>
              <p:nvSpPr>
                <p:cNvPr id="118" name="TextBox 117">
                  <a:extLst>
                    <a:ext uri="{FF2B5EF4-FFF2-40B4-BE49-F238E27FC236}">
                      <a16:creationId xmlns:a16="http://schemas.microsoft.com/office/drawing/2014/main" id="{751BF3EE-EDB5-864B-EFDB-4840418CB156}"/>
                    </a:ext>
                  </a:extLst>
                </p:cNvPr>
                <p:cNvSpPr txBox="1"/>
                <p:nvPr/>
              </p:nvSpPr>
              <p:spPr>
                <a:xfrm>
                  <a:off x="7178570" y="4776647"/>
                  <a:ext cx="3066857" cy="1277273"/>
                </a:xfrm>
                <a:prstGeom prst="rect">
                  <a:avLst/>
                </a:prstGeom>
                <a:noFill/>
              </p:spPr>
              <p:txBody>
                <a:bodyPr wrap="square">
                  <a:spAutoFit/>
                </a:bodyPr>
                <a:lstStyle/>
                <a:p>
                  <a:pPr marL="0" lvl="1" algn="ctr" defTabSz="609630"/>
                  <a:r>
                    <a:rPr lang="en-US" sz="1100" b="1" dirty="0">
                      <a:solidFill>
                        <a:prstClr val="black"/>
                      </a:solidFill>
                      <a:cs typeface="Arial" panose="020B0604020202020204" pitchFamily="34" charset="0"/>
                    </a:rPr>
                    <a:t>2010s” </a:t>
                  </a:r>
                  <a:r>
                    <a:rPr lang="en-US" sz="1100" dirty="0">
                      <a:solidFill>
                        <a:prstClr val="black"/>
                      </a:solidFill>
                      <a:cs typeface="Arial" panose="020B0604020202020204" pitchFamily="34" charset="0"/>
                    </a:rPr>
                    <a:t>Advancements in Internet of Things and Artificial Intelligence – the culmination of decades of technological progress in various fields &amp; connecting physical objects to the internet, driving automation, data collection, and smart experiences. Impacting decision-making, automation, and problem-solving.</a:t>
                  </a:r>
                </a:p>
              </p:txBody>
            </p:sp>
          </p:grpSp>
          <p:sp>
            <p:nvSpPr>
              <p:cNvPr id="120" name="TextBox 119">
                <a:extLst>
                  <a:ext uri="{FF2B5EF4-FFF2-40B4-BE49-F238E27FC236}">
                    <a16:creationId xmlns:a16="http://schemas.microsoft.com/office/drawing/2014/main" id="{96A60B6B-F265-373F-795D-39E3F848E1D2}"/>
                  </a:ext>
                </a:extLst>
              </p:cNvPr>
              <p:cNvSpPr txBox="1"/>
              <p:nvPr/>
            </p:nvSpPr>
            <p:spPr>
              <a:xfrm>
                <a:off x="3732876" y="4769319"/>
                <a:ext cx="3067662" cy="1446550"/>
              </a:xfrm>
              <a:prstGeom prst="rect">
                <a:avLst/>
              </a:prstGeom>
              <a:noFill/>
            </p:spPr>
            <p:txBody>
              <a:bodyPr wrap="square">
                <a:spAutoFit/>
              </a:bodyPr>
              <a:lstStyle/>
              <a:p>
                <a:pPr marL="0" lvl="1" algn="ctr" defTabSz="609630"/>
                <a:r>
                  <a:rPr lang="en-US" sz="1100" b="1" dirty="0">
                    <a:solidFill>
                      <a:srgbClr val="0D0D0D"/>
                    </a:solidFill>
                    <a:cs typeface="Arial" panose="020B0604020202020204" pitchFamily="34" charset="0"/>
                  </a:rPr>
                  <a:t>1969:</a:t>
                </a:r>
                <a:r>
                  <a:rPr lang="en-US" sz="1100" dirty="0">
                    <a:solidFill>
                      <a:srgbClr val="0D0D0D"/>
                    </a:solidFill>
                    <a:cs typeface="Arial" panose="020B0604020202020204" pitchFamily="34" charset="0"/>
                  </a:rPr>
                  <a:t> The birth of the ARPANET, the fundamental protocols and technologies that allow computers to communicate across networks</a:t>
                </a:r>
              </a:p>
              <a:p>
                <a:pPr marL="0" lvl="1" algn="ctr" defTabSz="609630"/>
                <a:endParaRPr lang="en-US" sz="1100" dirty="0">
                  <a:solidFill>
                    <a:srgbClr val="0D0D0D"/>
                  </a:solidFill>
                  <a:cs typeface="Arial" panose="020B0604020202020204" pitchFamily="34" charset="0"/>
                </a:endParaRPr>
              </a:p>
              <a:p>
                <a:pPr marL="0" lvl="1" algn="ctr" defTabSz="609630"/>
                <a:r>
                  <a:rPr lang="en-US" sz="1100" b="1" dirty="0">
                    <a:solidFill>
                      <a:srgbClr val="0D0D0D"/>
                    </a:solidFill>
                    <a:cs typeface="Arial" panose="020B0604020202020204" pitchFamily="34" charset="0"/>
                  </a:rPr>
                  <a:t>1989:</a:t>
                </a:r>
                <a:r>
                  <a:rPr lang="en-US" sz="1100" dirty="0">
                    <a:solidFill>
                      <a:srgbClr val="0D0D0D"/>
                    </a:solidFill>
                    <a:cs typeface="Arial" panose="020B0604020202020204" pitchFamily="34" charset="0"/>
                  </a:rPr>
                  <a:t> The World Wide Web connected information globally, fostering communication, collaboration, and commerce</a:t>
                </a:r>
                <a:endParaRPr lang="en-US" sz="1100" spc="17" dirty="0">
                  <a:solidFill>
                    <a:srgbClr val="191919"/>
                  </a:solidFill>
                  <a:cs typeface="Arial" panose="020B0604020202020204" pitchFamily="34" charset="0"/>
                </a:endParaRPr>
              </a:p>
            </p:txBody>
          </p:sp>
        </p:grpSp>
        <p:sp>
          <p:nvSpPr>
            <p:cNvPr id="124" name="TextBox 123">
              <a:extLst>
                <a:ext uri="{FF2B5EF4-FFF2-40B4-BE49-F238E27FC236}">
                  <a16:creationId xmlns:a16="http://schemas.microsoft.com/office/drawing/2014/main" id="{1CBE6C62-D629-FC97-8AE8-9CE86AFE1B4F}"/>
                </a:ext>
              </a:extLst>
            </p:cNvPr>
            <p:cNvSpPr txBox="1"/>
            <p:nvPr/>
          </p:nvSpPr>
          <p:spPr>
            <a:xfrm>
              <a:off x="-181946" y="2119031"/>
              <a:ext cx="2464779" cy="1338828"/>
            </a:xfrm>
            <a:prstGeom prst="rect">
              <a:avLst/>
            </a:prstGeom>
            <a:noFill/>
          </p:spPr>
          <p:txBody>
            <a:bodyPr wrap="square">
              <a:spAutoFit/>
            </a:bodyPr>
            <a:lstStyle/>
            <a:p>
              <a:pPr algn="l"/>
              <a:r>
                <a:rPr lang="en-GB" sz="900" b="1" i="1" dirty="0">
                  <a:solidFill>
                    <a:srgbClr val="1F1F1F"/>
                  </a:solidFill>
                  <a:effectLst/>
                </a:rPr>
                <a:t>Gutenberg Press (1440):</a:t>
              </a:r>
              <a:r>
                <a:rPr lang="en-GB" sz="900" b="0" i="1" dirty="0">
                  <a:solidFill>
                    <a:srgbClr val="1F1F1F"/>
                  </a:solidFill>
                  <a:effectLst/>
                </a:rPr>
                <a:t> Mass production of printed materials democratized access to information</a:t>
              </a:r>
            </a:p>
            <a:p>
              <a:pPr algn="l"/>
              <a:r>
                <a:rPr lang="en-GB" sz="900" b="1" i="1" dirty="0">
                  <a:solidFill>
                    <a:srgbClr val="1F1F1F"/>
                  </a:solidFill>
                  <a:effectLst/>
                </a:rPr>
                <a:t>Steam Engine (1712):</a:t>
              </a:r>
              <a:r>
                <a:rPr lang="en-GB" sz="900" b="0" i="1" dirty="0">
                  <a:solidFill>
                    <a:srgbClr val="1F1F1F"/>
                  </a:solidFill>
                  <a:effectLst/>
                </a:rPr>
                <a:t> Marked the Industrial Revolution, powering production and transportation advancements</a:t>
              </a:r>
            </a:p>
            <a:p>
              <a:pPr algn="l"/>
              <a:r>
                <a:rPr lang="en-GB" sz="900" b="1" i="1" dirty="0">
                  <a:solidFill>
                    <a:srgbClr val="1F1F1F"/>
                  </a:solidFill>
                  <a:effectLst/>
                </a:rPr>
                <a:t>Telephone (1876):</a:t>
              </a:r>
              <a:r>
                <a:rPr lang="en-GB" sz="900" b="0" i="1" dirty="0">
                  <a:solidFill>
                    <a:srgbClr val="1F1F1F"/>
                  </a:solidFill>
                  <a:effectLst/>
                </a:rPr>
                <a:t> Revolutionized communication, enabling real-time voice connection across distances</a:t>
              </a:r>
            </a:p>
          </p:txBody>
        </p:sp>
        <p:sp>
          <p:nvSpPr>
            <p:cNvPr id="126" name="TextBox 125">
              <a:extLst>
                <a:ext uri="{FF2B5EF4-FFF2-40B4-BE49-F238E27FC236}">
                  <a16:creationId xmlns:a16="http://schemas.microsoft.com/office/drawing/2014/main" id="{A14C7846-7F3D-D623-C0AA-1D36EBCE2C60}"/>
                </a:ext>
              </a:extLst>
            </p:cNvPr>
            <p:cNvSpPr txBox="1"/>
            <p:nvPr/>
          </p:nvSpPr>
          <p:spPr>
            <a:xfrm>
              <a:off x="234154" y="1761957"/>
              <a:ext cx="1388244" cy="326436"/>
            </a:xfrm>
            <a:prstGeom prst="rect">
              <a:avLst/>
            </a:prstGeom>
            <a:noFill/>
          </p:spPr>
          <p:txBody>
            <a:bodyPr wrap="square">
              <a:spAutoFit/>
            </a:bodyPr>
            <a:lstStyle/>
            <a:p>
              <a:pPr algn="ctr" defTabSz="609630">
                <a:lnSpc>
                  <a:spcPts val="2080"/>
                </a:lnSpc>
              </a:pPr>
              <a:r>
                <a:rPr lang="en-US" sz="1100" b="1" dirty="0">
                  <a:solidFill>
                    <a:srgbClr val="242852"/>
                  </a:solidFill>
                  <a:cs typeface="Arial" panose="020B0604020202020204" pitchFamily="34" charset="0"/>
                </a:rPr>
                <a:t>Early Era</a:t>
              </a:r>
            </a:p>
          </p:txBody>
        </p:sp>
      </p:grpSp>
      <p:sp>
        <p:nvSpPr>
          <p:cNvPr id="8" name="Title 12">
            <a:extLst>
              <a:ext uri="{FF2B5EF4-FFF2-40B4-BE49-F238E27FC236}">
                <a16:creationId xmlns:a16="http://schemas.microsoft.com/office/drawing/2014/main" id="{B7E5E0C0-384A-5192-7960-A23D0DFD2FAD}"/>
              </a:ext>
            </a:extLst>
          </p:cNvPr>
          <p:cNvSpPr txBox="1">
            <a:spLocks/>
          </p:cNvSpPr>
          <p:nvPr/>
        </p:nvSpPr>
        <p:spPr>
          <a:xfrm>
            <a:off x="563311" y="579399"/>
            <a:ext cx="10831520" cy="78516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2400" b="1" i="0" kern="1200" dirty="0">
                <a:solidFill>
                  <a:schemeClr val="tx1"/>
                </a:solidFill>
                <a:latin typeface="+mj-lt"/>
                <a:ea typeface="+mj-ea"/>
                <a:cs typeface="Calibri" panose="020F0502020204030204" pitchFamily="34" charset="0"/>
              </a:defRPr>
            </a:lvl1pPr>
          </a:lstStyle>
          <a:p>
            <a:r>
              <a:rPr lang="en-GB" dirty="0"/>
              <a:t>Milestones’ that have shaped the technology landscape</a:t>
            </a:r>
          </a:p>
        </p:txBody>
      </p:sp>
      <p:sp>
        <p:nvSpPr>
          <p:cNvPr id="9" name="Text Placeholder 2">
            <a:extLst>
              <a:ext uri="{FF2B5EF4-FFF2-40B4-BE49-F238E27FC236}">
                <a16:creationId xmlns:a16="http://schemas.microsoft.com/office/drawing/2014/main" id="{73CD372E-071B-6CBB-25CE-9B4A56E45110}"/>
              </a:ext>
            </a:extLst>
          </p:cNvPr>
          <p:cNvSpPr>
            <a:spLocks noGrp="1"/>
          </p:cNvSpPr>
          <p:nvPr>
            <p:ph type="body" sz="quarter" idx="10"/>
          </p:nvPr>
        </p:nvSpPr>
        <p:spPr>
          <a:xfrm>
            <a:off x="633711" y="419101"/>
            <a:ext cx="3705225" cy="209550"/>
          </a:xfrm>
        </p:spPr>
        <p:txBody>
          <a:bodyPr/>
          <a:lstStyle/>
          <a:p>
            <a:r>
              <a:rPr lang="fr-FR" dirty="0"/>
              <a:t>1. AI KEY CONCEPTS</a:t>
            </a:r>
          </a:p>
        </p:txBody>
      </p:sp>
    </p:spTree>
    <p:extLst>
      <p:ext uri="{BB962C8B-B14F-4D97-AF65-F5344CB8AC3E}">
        <p14:creationId xmlns:p14="http://schemas.microsoft.com/office/powerpoint/2010/main" val="257672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3C3-8A92-6943-B1EB-6EDB58D05050}"/>
              </a:ext>
            </a:extLst>
          </p:cNvPr>
          <p:cNvSpPr>
            <a:spLocks noGrp="1"/>
          </p:cNvSpPr>
          <p:nvPr>
            <p:ph type="title"/>
          </p:nvPr>
        </p:nvSpPr>
        <p:spPr>
          <a:xfrm>
            <a:off x="930506" y="677874"/>
            <a:ext cx="3705225" cy="564135"/>
          </a:xfrm>
        </p:spPr>
        <p:txBody>
          <a:bodyPr/>
          <a:lstStyle/>
          <a:p>
            <a:r>
              <a:rPr lang="en-US" dirty="0"/>
              <a:t>TABLE OF CONTENTS</a:t>
            </a:r>
          </a:p>
        </p:txBody>
      </p:sp>
      <p:sp>
        <p:nvSpPr>
          <p:cNvPr id="3" name="Text Placeholder 2">
            <a:extLst>
              <a:ext uri="{FF2B5EF4-FFF2-40B4-BE49-F238E27FC236}">
                <a16:creationId xmlns:a16="http://schemas.microsoft.com/office/drawing/2014/main" id="{D00CB535-2B1B-5D46-98A0-57E1EEE634E6}"/>
              </a:ext>
            </a:extLst>
          </p:cNvPr>
          <p:cNvSpPr>
            <a:spLocks noGrp="1"/>
          </p:cNvSpPr>
          <p:nvPr>
            <p:ph type="body" sz="quarter" idx="10"/>
          </p:nvPr>
        </p:nvSpPr>
        <p:spPr>
          <a:xfrm>
            <a:off x="930275" y="419100"/>
            <a:ext cx="6792698" cy="347019"/>
          </a:xfrm>
        </p:spPr>
        <p:txBody>
          <a:bodyPr/>
          <a:lstStyle/>
          <a:p>
            <a:r>
              <a:rPr lang="en-US" dirty="0"/>
              <a:t>GLOBAL DATA &amp; TECHNOLOGY STRATEGY – ARTIFICIAL INTELLIGENCE</a:t>
            </a:r>
          </a:p>
        </p:txBody>
      </p:sp>
      <p:graphicFrame>
        <p:nvGraphicFramePr>
          <p:cNvPr id="4" name="Table 3">
            <a:extLst>
              <a:ext uri="{FF2B5EF4-FFF2-40B4-BE49-F238E27FC236}">
                <a16:creationId xmlns:a16="http://schemas.microsoft.com/office/drawing/2014/main" id="{617F75FA-5961-4281-B145-DF607C09A523}"/>
              </a:ext>
            </a:extLst>
          </p:cNvPr>
          <p:cNvGraphicFramePr>
            <a:graphicFrameLocks noGrp="1"/>
          </p:cNvGraphicFramePr>
          <p:nvPr>
            <p:extLst>
              <p:ext uri="{D42A27DB-BD31-4B8C-83A1-F6EECF244321}">
                <p14:modId xmlns:p14="http://schemas.microsoft.com/office/powerpoint/2010/main" val="1307399222"/>
              </p:ext>
            </p:extLst>
          </p:nvPr>
        </p:nvGraphicFramePr>
        <p:xfrm>
          <a:off x="1044824" y="1392488"/>
          <a:ext cx="10102352" cy="4937760"/>
        </p:xfrm>
        <a:graphic>
          <a:graphicData uri="http://schemas.openxmlformats.org/drawingml/2006/table">
            <a:tbl>
              <a:tblPr bandRow="1">
                <a:tableStyleId>{2D5ABB26-0587-4C30-8999-92F81FD0307C}</a:tableStyleId>
              </a:tblPr>
              <a:tblGrid>
                <a:gridCol w="10102352">
                  <a:extLst>
                    <a:ext uri="{9D8B030D-6E8A-4147-A177-3AD203B41FA5}">
                      <a16:colId xmlns:a16="http://schemas.microsoft.com/office/drawing/2014/main" val="3827816626"/>
                    </a:ext>
                  </a:extLst>
                </a:gridCol>
              </a:tblGrid>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dirty="0">
                          <a:solidFill>
                            <a:schemeClr val="accent1"/>
                          </a:solidFill>
                          <a:latin typeface="Arial Black" panose="020B0A04020102020204" pitchFamily="34" charset="0"/>
                          <a:ea typeface="+mn-ea"/>
                          <a:cs typeface="Arial Black" panose="020B0604020202020204" pitchFamily="34" charset="0"/>
                        </a:rPr>
                        <a:t>1. AI KEY CONCEPTS</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j-lt"/>
                          <a:ea typeface="+mn-ea"/>
                          <a:cs typeface="Arial Black" panose="020B0604020202020204" pitchFamily="34" charset="0"/>
                        </a:rPr>
                        <a:t>Technology over time, AI definition, components, AI in our lives, navigating AI concerns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625663"/>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2. AI </a:t>
                      </a:r>
                      <a:r>
                        <a:rPr lang="en-US" sz="2000" b="1" dirty="0">
                          <a:solidFill>
                            <a:schemeClr val="accent1"/>
                          </a:solidFill>
                          <a:latin typeface="Arial Black" panose="020B0A04020102020204" pitchFamily="34" charset="0"/>
                          <a:cs typeface="Arial Black" panose="020B0604020202020204" pitchFamily="34" charset="0"/>
                        </a:rPr>
                        <a:t>AND YOUTH ECONOMIC EMPOWERMENT</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cs typeface="Arial Black" panose="020B0604020202020204" pitchFamily="34" charset="0"/>
                        </a:rPr>
                        <a:t>Impact of AI on demand-sector needs, mitigating concerns, potential use cases, case study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1078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3. </a:t>
                      </a:r>
                      <a:r>
                        <a:rPr lang="en-GB" sz="2000" b="1" dirty="0">
                          <a:solidFill>
                            <a:schemeClr val="accent1"/>
                          </a:solidFill>
                          <a:latin typeface="Arial Black" panose="020B0A04020102020204" pitchFamily="34" charset="0"/>
                          <a:cs typeface="Arial Black" panose="020B0604020202020204" pitchFamily="34" charset="0"/>
                        </a:rPr>
                        <a:t>GOYN USE OF AI</a:t>
                      </a:r>
                      <a:endParaRPr lang="en-US" sz="2000" b="1" dirty="0">
                        <a:solidFill>
                          <a:schemeClr val="accent1"/>
                        </a:solidFill>
                        <a:latin typeface="Arial Black" panose="020B0A04020102020204" pitchFamily="34" charset="0"/>
                        <a:cs typeface="Arial Black" panose="020B0604020202020204" pitchFamily="34" charset="0"/>
                      </a:endParaRP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Community implementations and results from the AI survey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36857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dirty="0">
                          <a:solidFill>
                            <a:schemeClr val="accent1"/>
                          </a:solidFill>
                          <a:latin typeface="Arial Black" panose="020B0A04020102020204" pitchFamily="34" charset="0"/>
                          <a:cs typeface="Arial Black" panose="020B0604020202020204" pitchFamily="34" charset="0"/>
                        </a:rPr>
                        <a:t>4. CONCLUSION</a:t>
                      </a: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Considerations and 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4990507"/>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kern="1200" dirty="0">
                          <a:solidFill>
                            <a:schemeClr val="accent1"/>
                          </a:solidFill>
                          <a:latin typeface="Arial Black" panose="020B0A04020102020204" pitchFamily="34" charset="0"/>
                          <a:ea typeface="+mn-ea"/>
                        </a:rPr>
                        <a:t>5. ANNEX</a:t>
                      </a:r>
                    </a:p>
                    <a:p>
                      <a:pPr marL="341313"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Resources for further learning and exploration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20531049"/>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67961"/>
                  </a:ext>
                </a:extLst>
              </a:tr>
            </a:tbl>
          </a:graphicData>
        </a:graphic>
      </p:graphicFrame>
    </p:spTree>
    <p:extLst>
      <p:ext uri="{BB962C8B-B14F-4D97-AF65-F5344CB8AC3E}">
        <p14:creationId xmlns:p14="http://schemas.microsoft.com/office/powerpoint/2010/main" val="761646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Resources for further learning and exploration</a:t>
            </a:r>
            <a:endParaRPr lang="fr-FR" dirty="0"/>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5. ANNEX</a:t>
            </a:r>
          </a:p>
        </p:txBody>
      </p:sp>
      <p:graphicFrame>
        <p:nvGraphicFramePr>
          <p:cNvPr id="8" name="Table 7">
            <a:extLst>
              <a:ext uri="{FF2B5EF4-FFF2-40B4-BE49-F238E27FC236}">
                <a16:creationId xmlns:a16="http://schemas.microsoft.com/office/drawing/2014/main" id="{A7DA65AC-F75A-AC90-619D-0A11526B6D0B}"/>
              </a:ext>
            </a:extLst>
          </p:cNvPr>
          <p:cNvGraphicFramePr>
            <a:graphicFrameLocks noGrp="1"/>
          </p:cNvGraphicFramePr>
          <p:nvPr>
            <p:extLst>
              <p:ext uri="{D42A27DB-BD31-4B8C-83A1-F6EECF244321}">
                <p14:modId xmlns:p14="http://schemas.microsoft.com/office/powerpoint/2010/main" val="1052817527"/>
              </p:ext>
            </p:extLst>
          </p:nvPr>
        </p:nvGraphicFramePr>
        <p:xfrm>
          <a:off x="1058611" y="1477973"/>
          <a:ext cx="10956925" cy="4785073"/>
        </p:xfrm>
        <a:graphic>
          <a:graphicData uri="http://schemas.openxmlformats.org/drawingml/2006/table">
            <a:tbl>
              <a:tblPr firstRow="1" firstCol="1" bandRow="1">
                <a:tableStyleId>{5C22544A-7EE6-4342-B048-85BDC9FD1C3A}</a:tableStyleId>
              </a:tblPr>
              <a:tblGrid>
                <a:gridCol w="417262">
                  <a:extLst>
                    <a:ext uri="{9D8B030D-6E8A-4147-A177-3AD203B41FA5}">
                      <a16:colId xmlns:a16="http://schemas.microsoft.com/office/drawing/2014/main" val="2565158617"/>
                    </a:ext>
                  </a:extLst>
                </a:gridCol>
                <a:gridCol w="994444">
                  <a:extLst>
                    <a:ext uri="{9D8B030D-6E8A-4147-A177-3AD203B41FA5}">
                      <a16:colId xmlns:a16="http://schemas.microsoft.com/office/drawing/2014/main" val="872839687"/>
                    </a:ext>
                  </a:extLst>
                </a:gridCol>
                <a:gridCol w="1331495">
                  <a:extLst>
                    <a:ext uri="{9D8B030D-6E8A-4147-A177-3AD203B41FA5}">
                      <a16:colId xmlns:a16="http://schemas.microsoft.com/office/drawing/2014/main" val="894132041"/>
                    </a:ext>
                  </a:extLst>
                </a:gridCol>
                <a:gridCol w="8213724">
                  <a:extLst>
                    <a:ext uri="{9D8B030D-6E8A-4147-A177-3AD203B41FA5}">
                      <a16:colId xmlns:a16="http://schemas.microsoft.com/office/drawing/2014/main" val="165285053"/>
                    </a:ext>
                  </a:extLst>
                </a:gridCol>
              </a:tblGrid>
              <a:tr h="49101">
                <a:tc>
                  <a:txBody>
                    <a:bodyPr/>
                    <a:lstStyle/>
                    <a:p>
                      <a:pPr algn="ctr">
                        <a:lnSpc>
                          <a:spcPct val="100000"/>
                        </a:lnSpc>
                        <a:spcAft>
                          <a:spcPts val="1000"/>
                        </a:spcAft>
                      </a:pPr>
                      <a:r>
                        <a:rPr lang="en-KE" sz="1200" kern="100">
                          <a:effectLst/>
                          <a:latin typeface="+mn-lt"/>
                        </a:rPr>
                        <a: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AI Tool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Link</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Description</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754133337"/>
                  </a:ext>
                </a:extLst>
              </a:tr>
              <a:tr h="158162">
                <a:tc>
                  <a:txBody>
                    <a:bodyPr/>
                    <a:lstStyle/>
                    <a:p>
                      <a:pPr algn="ctr">
                        <a:lnSpc>
                          <a:spcPct val="100000"/>
                        </a:lnSpc>
                        <a:spcAft>
                          <a:spcPts val="1000"/>
                        </a:spcAft>
                      </a:pPr>
                      <a:r>
                        <a:rPr lang="en-US" sz="1200" kern="100" dirty="0">
                          <a:effectLst/>
                          <a:latin typeface="+mn-lt"/>
                        </a:rPr>
                        <a:t>1.</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ChatGPT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2"/>
                        </a:rPr>
                        <a:t>OpenAI - ChatGPT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Generative AI tool by OpenAI</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819555572"/>
                  </a:ext>
                </a:extLst>
              </a:tr>
              <a:tr h="103250">
                <a:tc>
                  <a:txBody>
                    <a:bodyPr/>
                    <a:lstStyle/>
                    <a:p>
                      <a:pPr algn="ctr">
                        <a:lnSpc>
                          <a:spcPct val="100000"/>
                        </a:lnSpc>
                        <a:spcAft>
                          <a:spcPts val="1000"/>
                        </a:spcAft>
                      </a:pPr>
                      <a:r>
                        <a:rPr lang="en-US" sz="1200" kern="100" dirty="0">
                          <a:effectLst/>
                          <a:latin typeface="+mn-lt"/>
                        </a:rPr>
                        <a:t>2.</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solidFill>
                            <a:srgbClr val="000000"/>
                          </a:solidFill>
                          <a:effectLst/>
                          <a:latin typeface="+mn-lt"/>
                          <a:ea typeface="Aptos" panose="020B0004020202020204" pitchFamily="34" charset="0"/>
                        </a:rPr>
                        <a:t>Gemini</a:t>
                      </a:r>
                    </a:p>
                  </a:txBody>
                  <a:tcPr marL="12388" marR="12388" marT="0" marB="0"/>
                </a:tc>
                <a:tc>
                  <a:txBody>
                    <a:bodyPr/>
                    <a:lstStyle/>
                    <a:p>
                      <a:pPr algn="l">
                        <a:lnSpc>
                          <a:spcPct val="100000"/>
                        </a:lnSpc>
                        <a:spcAft>
                          <a:spcPts val="1000"/>
                        </a:spcAft>
                      </a:pPr>
                      <a:r>
                        <a:rPr lang="en-KE" sz="1200" kern="100">
                          <a:solidFill>
                            <a:srgbClr val="000000"/>
                          </a:solidFill>
                          <a:effectLst/>
                          <a:latin typeface="+mn-lt"/>
                          <a:ea typeface="Aptos" panose="020B0004020202020204" pitchFamily="34" charset="0"/>
                          <a:hlinkClick r:id="rId3"/>
                        </a:rPr>
                        <a:t>Gemini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KE" sz="1200" kern="100">
                          <a:effectLst/>
                          <a:latin typeface="+mn-lt"/>
                        </a:rPr>
                        <a:t>Generative AI tool by Google</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740794140"/>
                  </a:ext>
                </a:extLst>
              </a:tr>
              <a:tr h="103250">
                <a:tc>
                  <a:txBody>
                    <a:bodyPr/>
                    <a:lstStyle/>
                    <a:p>
                      <a:pPr algn="ctr">
                        <a:lnSpc>
                          <a:spcPct val="100000"/>
                        </a:lnSpc>
                        <a:spcAft>
                          <a:spcPts val="1000"/>
                        </a:spcAft>
                      </a:pPr>
                      <a:r>
                        <a:rPr lang="en-US" sz="1200" kern="100" dirty="0">
                          <a:effectLst/>
                          <a:latin typeface="+mn-lt"/>
                        </a:rPr>
                        <a:t>3.</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CopyAI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4"/>
                        </a:rPr>
                        <a:t>CopyAI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writing tool assisting in refining writing nuances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419123010"/>
                  </a:ext>
                </a:extLst>
              </a:tr>
              <a:tr h="103250">
                <a:tc>
                  <a:txBody>
                    <a:bodyPr/>
                    <a:lstStyle/>
                    <a:p>
                      <a:pPr algn="ctr">
                        <a:lnSpc>
                          <a:spcPct val="100000"/>
                        </a:lnSpc>
                        <a:spcAft>
                          <a:spcPts val="1000"/>
                        </a:spcAft>
                      </a:pPr>
                      <a:r>
                        <a:rPr lang="en-US" sz="1200" kern="100" dirty="0">
                          <a:effectLst/>
                          <a:latin typeface="+mn-lt"/>
                        </a:rPr>
                        <a:t>4.</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Grammarly</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5"/>
                        </a:rPr>
                        <a:t>Grammarly</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AI-powered tool for grammar and editing improvement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247980245"/>
                  </a:ext>
                </a:extLst>
              </a:tr>
              <a:tr h="49101">
                <a:tc>
                  <a:txBody>
                    <a:bodyPr/>
                    <a:lstStyle/>
                    <a:p>
                      <a:pPr algn="ctr">
                        <a:lnSpc>
                          <a:spcPct val="100000"/>
                        </a:lnSpc>
                        <a:spcAft>
                          <a:spcPts val="1000"/>
                        </a:spcAft>
                      </a:pPr>
                      <a:r>
                        <a:rPr lang="en-US" sz="1200" kern="100" dirty="0">
                          <a:effectLst/>
                          <a:latin typeface="+mn-lt"/>
                        </a:rPr>
                        <a:t>5.</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Quillbot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6"/>
                        </a:rPr>
                        <a:t>Quillbot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tool for paraphrasing text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710928480"/>
                  </a:ext>
                </a:extLst>
              </a:tr>
              <a:tr h="49101">
                <a:tc>
                  <a:txBody>
                    <a:bodyPr/>
                    <a:lstStyle/>
                    <a:p>
                      <a:pPr algn="ctr">
                        <a:lnSpc>
                          <a:spcPct val="100000"/>
                        </a:lnSpc>
                        <a:spcAft>
                          <a:spcPts val="1000"/>
                        </a:spcAft>
                      </a:pPr>
                      <a:r>
                        <a:rPr lang="en-US" sz="1200" kern="100" dirty="0">
                          <a:effectLst/>
                          <a:latin typeface="+mn-lt"/>
                        </a:rPr>
                        <a:t>6.</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ChatPDF</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7"/>
                        </a:rPr>
                        <a:t>ChatPDF</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tool assisting with research tasks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359203406"/>
                  </a:ext>
                </a:extLst>
              </a:tr>
              <a:tr h="49101">
                <a:tc>
                  <a:txBody>
                    <a:bodyPr/>
                    <a:lstStyle/>
                    <a:p>
                      <a:pPr algn="ctr">
                        <a:lnSpc>
                          <a:spcPct val="100000"/>
                        </a:lnSpc>
                        <a:spcAft>
                          <a:spcPts val="1000"/>
                        </a:spcAft>
                      </a:pPr>
                      <a:r>
                        <a:rPr lang="en-US" sz="1200" kern="100" dirty="0">
                          <a:effectLst/>
                          <a:latin typeface="+mn-lt"/>
                        </a:rPr>
                        <a:t>7.</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Upword</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8"/>
                        </a:rPr>
                        <a:t>Upword</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tool for summarizing text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980876529"/>
                  </a:ext>
                </a:extLst>
              </a:tr>
              <a:tr h="103250">
                <a:tc>
                  <a:txBody>
                    <a:bodyPr/>
                    <a:lstStyle/>
                    <a:p>
                      <a:pPr algn="ctr">
                        <a:lnSpc>
                          <a:spcPct val="100000"/>
                        </a:lnSpc>
                        <a:spcAft>
                          <a:spcPts val="1000"/>
                        </a:spcAft>
                      </a:pPr>
                      <a:r>
                        <a:rPr lang="en-US" sz="1200" kern="100" dirty="0">
                          <a:effectLst/>
                          <a:latin typeface="+mn-lt"/>
                        </a:rPr>
                        <a:t>8.</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Natural Readers</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9"/>
                        </a:rPr>
                        <a:t>Natural Readers</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tool that converts text to speech</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211911068"/>
                  </a:ext>
                </a:extLst>
              </a:tr>
              <a:tr h="49101">
                <a:tc>
                  <a:txBody>
                    <a:bodyPr/>
                    <a:lstStyle/>
                    <a:p>
                      <a:pPr algn="ctr">
                        <a:lnSpc>
                          <a:spcPct val="100000"/>
                        </a:lnSpc>
                        <a:spcAft>
                          <a:spcPts val="1000"/>
                        </a:spcAft>
                      </a:pPr>
                      <a:r>
                        <a:rPr lang="en-US" sz="1200" kern="100" dirty="0">
                          <a:effectLst/>
                          <a:latin typeface="+mn-lt"/>
                        </a:rPr>
                        <a:t>9.</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Mubert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0"/>
                        </a:rPr>
                        <a:t>Mubert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tool that converts text to music</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773993925"/>
                  </a:ext>
                </a:extLst>
              </a:tr>
              <a:tr h="103250">
                <a:tc>
                  <a:txBody>
                    <a:bodyPr/>
                    <a:lstStyle/>
                    <a:p>
                      <a:pPr algn="ctr">
                        <a:lnSpc>
                          <a:spcPct val="100000"/>
                        </a:lnSpc>
                        <a:spcAft>
                          <a:spcPts val="1000"/>
                        </a:spcAft>
                      </a:pPr>
                      <a:r>
                        <a:rPr lang="en-US" sz="1200" kern="100" dirty="0">
                          <a:effectLst/>
                          <a:latin typeface="+mn-lt"/>
                        </a:rPr>
                        <a:t>10.</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Doctrina</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1"/>
                        </a:rPr>
                        <a:t>Doctrina</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learning tool providing access to notes and quizzes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52933759"/>
                  </a:ext>
                </a:extLst>
              </a:tr>
              <a:tr h="103250">
                <a:tc>
                  <a:txBody>
                    <a:bodyPr/>
                    <a:lstStyle/>
                    <a:p>
                      <a:pPr algn="ctr">
                        <a:lnSpc>
                          <a:spcPct val="100000"/>
                        </a:lnSpc>
                        <a:spcAft>
                          <a:spcPts val="1000"/>
                        </a:spcAft>
                      </a:pPr>
                      <a:r>
                        <a:rPr lang="en-US" sz="1200" kern="100" dirty="0">
                          <a:effectLst/>
                          <a:latin typeface="+mn-lt"/>
                        </a:rPr>
                        <a:t>11.</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Coursera</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2"/>
                        </a:rPr>
                        <a:t>Coursera</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online learning platform using AI for personalized course recommendations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631029406"/>
                  </a:ext>
                </a:extLst>
              </a:tr>
              <a:tr h="103250">
                <a:tc>
                  <a:txBody>
                    <a:bodyPr/>
                    <a:lstStyle/>
                    <a:p>
                      <a:pPr algn="ctr">
                        <a:lnSpc>
                          <a:spcPct val="100000"/>
                        </a:lnSpc>
                        <a:spcAft>
                          <a:spcPts val="1000"/>
                        </a:spcAft>
                      </a:pPr>
                      <a:r>
                        <a:rPr lang="en-US" sz="1200" kern="100" dirty="0">
                          <a:effectLst/>
                          <a:latin typeface="+mn-lt"/>
                        </a:rPr>
                        <a:t>12.</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Udacity</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3"/>
                        </a:rPr>
                        <a:t>Udacity</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AI-driven educational platform offering nanodegree programs and skill-based courses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427411533"/>
                  </a:ext>
                </a:extLst>
              </a:tr>
              <a:tr h="158162">
                <a:tc>
                  <a:txBody>
                    <a:bodyPr/>
                    <a:lstStyle/>
                    <a:p>
                      <a:pPr algn="ctr">
                        <a:lnSpc>
                          <a:spcPct val="100000"/>
                        </a:lnSpc>
                        <a:spcAft>
                          <a:spcPts val="1000"/>
                        </a:spcAft>
                      </a:pPr>
                      <a:r>
                        <a:rPr lang="en-US" sz="1200" kern="100" dirty="0">
                          <a:effectLst/>
                          <a:latin typeface="+mn-lt"/>
                        </a:rPr>
                        <a:t>13.</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EdX</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4"/>
                        </a:rPr>
                        <a:t>EdX</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AI-enhanced learning platform offering a wide range of courses from universities and institutions globally</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429547387"/>
                  </a:ext>
                </a:extLst>
              </a:tr>
              <a:tr h="158162">
                <a:tc>
                  <a:txBody>
                    <a:bodyPr/>
                    <a:lstStyle/>
                    <a:p>
                      <a:pPr algn="ctr">
                        <a:lnSpc>
                          <a:spcPct val="100000"/>
                        </a:lnSpc>
                        <a:spcAft>
                          <a:spcPts val="1000"/>
                        </a:spcAft>
                      </a:pPr>
                      <a:r>
                        <a:rPr lang="en-US" sz="1200" kern="100" dirty="0">
                          <a:effectLst/>
                          <a:latin typeface="+mn-lt"/>
                        </a:rPr>
                        <a:t>14.</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 Cloud Guru</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5"/>
                        </a:rPr>
                        <a:t>A Cloud Guru</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AI-driven platform for cloud computing education, including courses on AWS, Azure, and Google Cloud</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673731854"/>
                  </a:ext>
                </a:extLst>
              </a:tr>
              <a:tr h="158162">
                <a:tc>
                  <a:txBody>
                    <a:bodyPr/>
                    <a:lstStyle/>
                    <a:p>
                      <a:pPr algn="ctr">
                        <a:lnSpc>
                          <a:spcPct val="100000"/>
                        </a:lnSpc>
                        <a:spcAft>
                          <a:spcPts val="1000"/>
                        </a:spcAft>
                      </a:pPr>
                      <a:r>
                        <a:rPr lang="en-US" sz="1200" kern="100" dirty="0">
                          <a:effectLst/>
                          <a:latin typeface="+mn-lt"/>
                        </a:rPr>
                        <a:t>15.</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Skillshare</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6"/>
                        </a:rPr>
                        <a:t>Skillshare</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AI-powered online learning community for creative skills, including design, photography, and entrepreneurship</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493014104"/>
                  </a:ext>
                </a:extLst>
              </a:tr>
              <a:tr h="158162">
                <a:tc>
                  <a:txBody>
                    <a:bodyPr/>
                    <a:lstStyle/>
                    <a:p>
                      <a:pPr algn="ctr">
                        <a:lnSpc>
                          <a:spcPct val="100000"/>
                        </a:lnSpc>
                        <a:spcAft>
                          <a:spcPts val="1000"/>
                        </a:spcAft>
                      </a:pPr>
                      <a:r>
                        <a:rPr lang="en-US" sz="1200" kern="100" dirty="0">
                          <a:effectLst/>
                          <a:latin typeface="+mn-lt"/>
                        </a:rPr>
                        <a:t>16.</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Repl.it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7"/>
                        </a:rPr>
                        <a:t>Repl.it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AI-assisted coding platform for learners and developers to collaborate on coding projects in various languages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030300210"/>
                  </a:ext>
                </a:extLst>
              </a:tr>
              <a:tr h="158162">
                <a:tc>
                  <a:txBody>
                    <a:bodyPr/>
                    <a:lstStyle/>
                    <a:p>
                      <a:pPr algn="ctr">
                        <a:lnSpc>
                          <a:spcPct val="100000"/>
                        </a:lnSpc>
                        <a:spcAft>
                          <a:spcPts val="1000"/>
                        </a:spcAft>
                      </a:pPr>
                      <a:r>
                        <a:rPr lang="en-US" sz="1200" kern="100" dirty="0">
                          <a:effectLst/>
                          <a:latin typeface="+mn-lt"/>
                        </a:rPr>
                        <a:t>17.</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DataRobot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8"/>
                        </a:rPr>
                        <a:t>DataRobot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platform for automated machine learning, assisting in building, deploying, and managing machine learning models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532299524"/>
                  </a:ext>
                </a:extLst>
              </a:tr>
              <a:tr h="158162">
                <a:tc>
                  <a:txBody>
                    <a:bodyPr/>
                    <a:lstStyle/>
                    <a:p>
                      <a:pPr algn="ctr">
                        <a:lnSpc>
                          <a:spcPct val="100000"/>
                        </a:lnSpc>
                        <a:spcAft>
                          <a:spcPts val="1000"/>
                        </a:spcAft>
                      </a:pPr>
                      <a:r>
                        <a:rPr lang="en-US" sz="1200" kern="100" dirty="0">
                          <a:effectLst/>
                          <a:latin typeface="+mn-lt"/>
                        </a:rPr>
                        <a:t>18.</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H2O.ai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9"/>
                        </a:rPr>
                        <a:t>H2O.ai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open-source platform for AI and machine learning that provides tools for data analysis, modelling, and deployment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921012146"/>
                  </a:ext>
                </a:extLst>
              </a:tr>
              <a:tr h="158162">
                <a:tc>
                  <a:txBody>
                    <a:bodyPr/>
                    <a:lstStyle/>
                    <a:p>
                      <a:pPr algn="ctr">
                        <a:lnSpc>
                          <a:spcPct val="100000"/>
                        </a:lnSpc>
                        <a:spcAft>
                          <a:spcPts val="1000"/>
                        </a:spcAft>
                      </a:pPr>
                      <a:r>
                        <a:rPr lang="en-US" sz="1200" kern="100" dirty="0">
                          <a:effectLst/>
                          <a:latin typeface="+mn-lt"/>
                        </a:rPr>
                        <a:t>19.</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RapidMiner</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20"/>
                        </a:rPr>
                        <a:t>RapidMiner</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AI-driven data science platform that facilitates data preparation, machine learning, and predictive model deployment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27438480"/>
                  </a:ext>
                </a:extLst>
              </a:tr>
              <a:tr h="158162">
                <a:tc>
                  <a:txBody>
                    <a:bodyPr/>
                    <a:lstStyle/>
                    <a:p>
                      <a:pPr algn="ctr">
                        <a:lnSpc>
                          <a:spcPct val="100000"/>
                        </a:lnSpc>
                        <a:spcAft>
                          <a:spcPts val="1000"/>
                        </a:spcAft>
                      </a:pPr>
                      <a:r>
                        <a:rPr lang="en-US" sz="1200" kern="100" dirty="0">
                          <a:effectLst/>
                          <a:latin typeface="+mn-lt"/>
                        </a:rPr>
                        <a:t>20.</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Alteryx</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21"/>
                        </a:rPr>
                        <a:t>Alteryx</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AI-powered data blending and analytics platform for preparing, blending, and analysing data for better insights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900421539"/>
                  </a:ext>
                </a:extLst>
              </a:tr>
              <a:tr h="158162">
                <a:tc>
                  <a:txBody>
                    <a:bodyPr/>
                    <a:lstStyle/>
                    <a:p>
                      <a:pPr algn="ctr">
                        <a:lnSpc>
                          <a:spcPct val="100000"/>
                        </a:lnSpc>
                        <a:spcAft>
                          <a:spcPts val="1000"/>
                        </a:spcAft>
                      </a:pPr>
                      <a:r>
                        <a:rPr lang="en-US" sz="1200" kern="100" dirty="0">
                          <a:effectLst/>
                          <a:latin typeface="+mn-lt"/>
                        </a:rPr>
                        <a:t>21.</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IBM Watson Studio</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22"/>
                        </a:rPr>
                        <a:t>IBM Watson Studio</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 cloud-based AI and data science platform for building, training, and deploying machine learning models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658010108"/>
                  </a:ext>
                </a:extLst>
              </a:tr>
              <a:tr h="213073">
                <a:tc>
                  <a:txBody>
                    <a:bodyPr/>
                    <a:lstStyle/>
                    <a:p>
                      <a:pPr algn="ctr">
                        <a:lnSpc>
                          <a:spcPct val="100000"/>
                        </a:lnSpc>
                        <a:spcAft>
                          <a:spcPts val="1000"/>
                        </a:spcAft>
                      </a:pPr>
                      <a:r>
                        <a:rPr lang="en-US" sz="1200" kern="100" dirty="0">
                          <a:effectLst/>
                          <a:latin typeface="+mn-lt"/>
                        </a:rPr>
                        <a:t>22.</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Kaggle</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23"/>
                        </a:rPr>
                        <a:t>Kaggle</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online platform for data science competitions, datasets, and collaboration, offering a community-driven learning environment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116784962"/>
                  </a:ext>
                </a:extLst>
              </a:tr>
              <a:tr h="158162">
                <a:tc>
                  <a:txBody>
                    <a:bodyPr/>
                    <a:lstStyle/>
                    <a:p>
                      <a:pPr algn="ctr">
                        <a:lnSpc>
                          <a:spcPct val="100000"/>
                        </a:lnSpc>
                        <a:spcAft>
                          <a:spcPts val="1000"/>
                        </a:spcAft>
                      </a:pPr>
                      <a:r>
                        <a:rPr lang="en-US" sz="1200" kern="100" dirty="0">
                          <a:effectLst/>
                          <a:latin typeface="+mn-lt"/>
                        </a:rPr>
                        <a:t>23.</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RapidAPI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24"/>
                        </a:rPr>
                        <a:t>RapidAPI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AI-powered platform connecting developers with thousands of APIs, facilitating the development of innovative applications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089503625"/>
                  </a:ext>
                </a:extLst>
              </a:tr>
            </a:tbl>
          </a:graphicData>
        </a:graphic>
      </p:graphicFrame>
      <p:sp>
        <p:nvSpPr>
          <p:cNvPr id="10" name="TextBox 9">
            <a:extLst>
              <a:ext uri="{FF2B5EF4-FFF2-40B4-BE49-F238E27FC236}">
                <a16:creationId xmlns:a16="http://schemas.microsoft.com/office/drawing/2014/main" id="{4A388BC0-23E4-3CD8-9E0D-B27D17A42A81}"/>
              </a:ext>
            </a:extLst>
          </p:cNvPr>
          <p:cNvSpPr txBox="1"/>
          <p:nvPr/>
        </p:nvSpPr>
        <p:spPr>
          <a:xfrm>
            <a:off x="946317" y="1061394"/>
            <a:ext cx="10744322" cy="307777"/>
          </a:xfrm>
          <a:prstGeom prst="rect">
            <a:avLst/>
          </a:prstGeom>
          <a:noFill/>
        </p:spPr>
        <p:txBody>
          <a:bodyPr wrap="square">
            <a:spAutoFit/>
          </a:bodyPr>
          <a:lstStyle/>
          <a:p>
            <a:pPr marL="0" indent="0">
              <a:lnSpc>
                <a:spcPct val="100000"/>
              </a:lnSpc>
              <a:buNone/>
            </a:pPr>
            <a:r>
              <a:rPr lang="en-US" sz="1400" b="1" dirty="0">
                <a:solidFill>
                  <a:srgbClr val="00A0CC"/>
                </a:solidFill>
                <a:latin typeface="+mj-lt"/>
              </a:rPr>
              <a:t>AI Tools </a:t>
            </a:r>
            <a:r>
              <a:rPr lang="en-US" sz="1400" b="1" dirty="0">
                <a:latin typeface="+mj-lt"/>
              </a:rPr>
              <a:t>-</a:t>
            </a:r>
            <a:r>
              <a:rPr lang="en-US" sz="1200" b="1" dirty="0">
                <a:latin typeface="+mj-lt"/>
              </a:rPr>
              <a:t> </a:t>
            </a:r>
            <a:r>
              <a:rPr lang="en-US" sz="1200" b="1" i="1" dirty="0">
                <a:latin typeface="+mj-lt"/>
              </a:rPr>
              <a:t>a diverse array of tools spanning education, writing, and various AI applications</a:t>
            </a:r>
            <a:endParaRPr lang="en-US" sz="1400" b="1" i="1" dirty="0">
              <a:latin typeface="+mj-lt"/>
            </a:endParaRPr>
          </a:p>
        </p:txBody>
      </p:sp>
    </p:spTree>
    <p:extLst>
      <p:ext uri="{BB962C8B-B14F-4D97-AF65-F5344CB8AC3E}">
        <p14:creationId xmlns:p14="http://schemas.microsoft.com/office/powerpoint/2010/main" val="218893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Resources for further learning and exploration</a:t>
            </a:r>
            <a:endParaRPr lang="fr-FR" dirty="0"/>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5. ANNEX</a:t>
            </a:r>
          </a:p>
        </p:txBody>
      </p:sp>
      <p:graphicFrame>
        <p:nvGraphicFramePr>
          <p:cNvPr id="8" name="Table 7">
            <a:extLst>
              <a:ext uri="{FF2B5EF4-FFF2-40B4-BE49-F238E27FC236}">
                <a16:creationId xmlns:a16="http://schemas.microsoft.com/office/drawing/2014/main" id="{A7DA65AC-F75A-AC90-619D-0A11526B6D0B}"/>
              </a:ext>
            </a:extLst>
          </p:cNvPr>
          <p:cNvGraphicFramePr>
            <a:graphicFrameLocks noGrp="1"/>
          </p:cNvGraphicFramePr>
          <p:nvPr/>
        </p:nvGraphicFramePr>
        <p:xfrm>
          <a:off x="1058611" y="1477973"/>
          <a:ext cx="10956925" cy="4023360"/>
        </p:xfrm>
        <a:graphic>
          <a:graphicData uri="http://schemas.openxmlformats.org/drawingml/2006/table">
            <a:tbl>
              <a:tblPr firstRow="1" firstCol="1" bandRow="1">
                <a:tableStyleId>{5C22544A-7EE6-4342-B048-85BDC9FD1C3A}</a:tableStyleId>
              </a:tblPr>
              <a:tblGrid>
                <a:gridCol w="417262">
                  <a:extLst>
                    <a:ext uri="{9D8B030D-6E8A-4147-A177-3AD203B41FA5}">
                      <a16:colId xmlns:a16="http://schemas.microsoft.com/office/drawing/2014/main" val="2565158617"/>
                    </a:ext>
                  </a:extLst>
                </a:gridCol>
                <a:gridCol w="994444">
                  <a:extLst>
                    <a:ext uri="{9D8B030D-6E8A-4147-A177-3AD203B41FA5}">
                      <a16:colId xmlns:a16="http://schemas.microsoft.com/office/drawing/2014/main" val="872839687"/>
                    </a:ext>
                  </a:extLst>
                </a:gridCol>
                <a:gridCol w="1331495">
                  <a:extLst>
                    <a:ext uri="{9D8B030D-6E8A-4147-A177-3AD203B41FA5}">
                      <a16:colId xmlns:a16="http://schemas.microsoft.com/office/drawing/2014/main" val="894132041"/>
                    </a:ext>
                  </a:extLst>
                </a:gridCol>
                <a:gridCol w="8213724">
                  <a:extLst>
                    <a:ext uri="{9D8B030D-6E8A-4147-A177-3AD203B41FA5}">
                      <a16:colId xmlns:a16="http://schemas.microsoft.com/office/drawing/2014/main" val="165285053"/>
                    </a:ext>
                  </a:extLst>
                </a:gridCol>
              </a:tblGrid>
              <a:tr h="49101">
                <a:tc>
                  <a:txBody>
                    <a:bodyPr/>
                    <a:lstStyle/>
                    <a:p>
                      <a:pPr algn="ctr">
                        <a:lnSpc>
                          <a:spcPct val="100000"/>
                        </a:lnSpc>
                        <a:spcAft>
                          <a:spcPts val="1000"/>
                        </a:spcAft>
                      </a:pPr>
                      <a:r>
                        <a:rPr lang="en-KE" sz="1200" kern="100">
                          <a:effectLst/>
                          <a:latin typeface="+mn-lt"/>
                        </a:rPr>
                        <a:t>#</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AI Tool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Link</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Description</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754133337"/>
                  </a:ext>
                </a:extLst>
              </a:tr>
              <a:tr h="158162">
                <a:tc>
                  <a:txBody>
                    <a:bodyPr/>
                    <a:lstStyle/>
                    <a:p>
                      <a:pPr algn="ctr">
                        <a:lnSpc>
                          <a:spcPct val="100000"/>
                        </a:lnSpc>
                        <a:spcAft>
                          <a:spcPts val="1000"/>
                        </a:spcAft>
                      </a:pPr>
                      <a:r>
                        <a:rPr lang="en-US" sz="1200" kern="100" dirty="0">
                          <a:effectLst/>
                          <a:latin typeface="+mn-lt"/>
                        </a:rPr>
                        <a:t>24.</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AWS Comprehend</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2"/>
                        </a:rPr>
                        <a:t>AWS Comprehend</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 natural language processing service by AWS for extracting insights and relationships from text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254348232"/>
                  </a:ext>
                </a:extLst>
              </a:tr>
              <a:tr h="267985">
                <a:tc>
                  <a:txBody>
                    <a:bodyPr/>
                    <a:lstStyle/>
                    <a:p>
                      <a:pPr algn="ctr">
                        <a:lnSpc>
                          <a:spcPct val="100000"/>
                        </a:lnSpc>
                        <a:spcAft>
                          <a:spcPts val="1000"/>
                        </a:spcAft>
                      </a:pPr>
                      <a:r>
                        <a:rPr lang="en-US" sz="1200" kern="100" dirty="0">
                          <a:effectLst/>
                          <a:latin typeface="+mn-lt"/>
                        </a:rPr>
                        <a:t>25.</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IBM Watson Natural Language Understanding</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3"/>
                        </a:rPr>
                        <a:t>IBM Watson NLU</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 cloud-based service for analysing text to extract metadata, entities, sentiment, and more</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439543499"/>
                  </a:ext>
                </a:extLst>
              </a:tr>
              <a:tr h="158162">
                <a:tc>
                  <a:txBody>
                    <a:bodyPr/>
                    <a:lstStyle/>
                    <a:p>
                      <a:pPr algn="ctr">
                        <a:lnSpc>
                          <a:spcPct val="100000"/>
                        </a:lnSpc>
                        <a:spcAft>
                          <a:spcPts val="1000"/>
                        </a:spcAft>
                      </a:pPr>
                      <a:r>
                        <a:rPr lang="en-US" sz="1200" kern="100" dirty="0">
                          <a:effectLst/>
                          <a:latin typeface="+mn-lt"/>
                        </a:rPr>
                        <a:t>26.</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Azure Machine Learning</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4"/>
                        </a:rPr>
                        <a:t>Azure ML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 cloud-based service by Microsoft offering tools for building, deploying, and managing machine learning models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503322773"/>
                  </a:ext>
                </a:extLst>
              </a:tr>
              <a:tr h="158162">
                <a:tc>
                  <a:txBody>
                    <a:bodyPr/>
                    <a:lstStyle/>
                    <a:p>
                      <a:pPr algn="ctr">
                        <a:lnSpc>
                          <a:spcPct val="100000"/>
                        </a:lnSpc>
                        <a:spcAft>
                          <a:spcPts val="1000"/>
                        </a:spcAft>
                      </a:pPr>
                      <a:r>
                        <a:rPr lang="en-US" sz="1200" kern="100" dirty="0">
                          <a:effectLst/>
                          <a:latin typeface="+mn-lt"/>
                        </a:rPr>
                        <a:t>27.</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Google Cloud 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5"/>
                        </a:rPr>
                        <a:t>Google Cloud 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 suite of AI tools and services on the Google Cloud Platform, including machine learning, natural language processing, and more</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447583041"/>
                  </a:ext>
                </a:extLst>
              </a:tr>
              <a:tr h="158162">
                <a:tc>
                  <a:txBody>
                    <a:bodyPr/>
                    <a:lstStyle/>
                    <a:p>
                      <a:pPr algn="ctr">
                        <a:lnSpc>
                          <a:spcPct val="100000"/>
                        </a:lnSpc>
                        <a:spcAft>
                          <a:spcPts val="1000"/>
                        </a:spcAft>
                      </a:pPr>
                      <a:r>
                        <a:rPr lang="en-US" sz="1200" kern="100" dirty="0">
                          <a:effectLst/>
                          <a:latin typeface="+mn-lt"/>
                        </a:rPr>
                        <a:t>28.</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TensorFlow</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6"/>
                        </a:rPr>
                        <a:t>TensorFlow</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open-source machine learning framework developed by Google, used for building and training deep learning models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718931545"/>
                  </a:ext>
                </a:extLst>
              </a:tr>
              <a:tr h="158162">
                <a:tc>
                  <a:txBody>
                    <a:bodyPr/>
                    <a:lstStyle/>
                    <a:p>
                      <a:pPr algn="ctr">
                        <a:lnSpc>
                          <a:spcPct val="100000"/>
                        </a:lnSpc>
                        <a:spcAft>
                          <a:spcPts val="1000"/>
                        </a:spcAft>
                      </a:pPr>
                      <a:r>
                        <a:rPr lang="en-US" sz="1200" kern="100" dirty="0">
                          <a:effectLst/>
                          <a:latin typeface="+mn-lt"/>
                        </a:rPr>
                        <a:t>29.</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PyTorch</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7"/>
                        </a:rPr>
                        <a:t>PyTorch</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open-source machine learning library developed by Facebook, known for its dynamic computational graph and ease of use</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331016791"/>
                  </a:ext>
                </a:extLst>
              </a:tr>
              <a:tr h="158162">
                <a:tc>
                  <a:txBody>
                    <a:bodyPr/>
                    <a:lstStyle/>
                    <a:p>
                      <a:pPr algn="ctr">
                        <a:lnSpc>
                          <a:spcPct val="100000"/>
                        </a:lnSpc>
                        <a:spcAft>
                          <a:spcPts val="1000"/>
                        </a:spcAft>
                      </a:pPr>
                      <a:r>
                        <a:rPr lang="en-US" sz="1200" kern="100" dirty="0">
                          <a:effectLst/>
                          <a:latin typeface="+mn-lt"/>
                        </a:rPr>
                        <a:t>30.</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Wit.ai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8"/>
                        </a:rPr>
                        <a:t>Wit.ai</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open-source natural language processing platform by Facebook for building applications with conversational interfaces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476008312"/>
                  </a:ext>
                </a:extLst>
              </a:tr>
              <a:tr h="196462">
                <a:tc>
                  <a:txBody>
                    <a:bodyPr/>
                    <a:lstStyle/>
                    <a:p>
                      <a:pPr algn="ctr">
                        <a:lnSpc>
                          <a:spcPct val="100000"/>
                        </a:lnSpc>
                        <a:spcAft>
                          <a:spcPts val="1000"/>
                        </a:spcAft>
                      </a:pPr>
                      <a:r>
                        <a:rPr lang="en-US" sz="1200" kern="100" dirty="0">
                          <a:effectLst/>
                          <a:latin typeface="+mn-lt"/>
                        </a:rPr>
                        <a:t>31.</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Jupyter Notebooks</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9"/>
                        </a:rPr>
                        <a:t>Jupyter Notebooks</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open-source web application for creating and sharing live code, equations, visualizations, and narrative text in a collaborative environment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1543402431"/>
                  </a:ext>
                </a:extLst>
              </a:tr>
              <a:tr h="158162">
                <a:tc>
                  <a:txBody>
                    <a:bodyPr/>
                    <a:lstStyle/>
                    <a:p>
                      <a:pPr algn="ctr">
                        <a:lnSpc>
                          <a:spcPct val="100000"/>
                        </a:lnSpc>
                        <a:spcAft>
                          <a:spcPts val="1000"/>
                        </a:spcAft>
                      </a:pPr>
                      <a:r>
                        <a:rPr lang="en-US" sz="1200" kern="100" dirty="0">
                          <a:effectLst/>
                          <a:latin typeface="+mn-lt"/>
                        </a:rPr>
                        <a:t>32.</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DataRobot AutoML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hlinkClick r:id="rId10"/>
                        </a:rPr>
                        <a:t>DataRobot AutoML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automated machine learning platform that streamlines the process of building and deploying machine learning models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2435524671"/>
                  </a:ext>
                </a:extLst>
              </a:tr>
              <a:tr h="158162">
                <a:tc>
                  <a:txBody>
                    <a:bodyPr/>
                    <a:lstStyle/>
                    <a:p>
                      <a:pPr algn="ctr">
                        <a:lnSpc>
                          <a:spcPct val="100000"/>
                        </a:lnSpc>
                        <a:spcAft>
                          <a:spcPts val="1000"/>
                        </a:spcAft>
                      </a:pPr>
                      <a:r>
                        <a:rPr lang="en-US" sz="1200" kern="100" dirty="0">
                          <a:effectLst/>
                          <a:latin typeface="+mn-lt"/>
                        </a:rPr>
                        <a:t>33.</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Snorkel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1"/>
                        </a:rPr>
                        <a:t>Snorkel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open-source platform for programmatically creating and managing training datasets for machine learning models</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802773376"/>
                  </a:ext>
                </a:extLst>
              </a:tr>
              <a:tr h="158162">
                <a:tc>
                  <a:txBody>
                    <a:bodyPr/>
                    <a:lstStyle/>
                    <a:p>
                      <a:pPr algn="ctr">
                        <a:lnSpc>
                          <a:spcPct val="100000"/>
                        </a:lnSpc>
                        <a:spcAft>
                          <a:spcPts val="1000"/>
                        </a:spcAft>
                      </a:pPr>
                      <a:r>
                        <a:rPr lang="en-US" sz="1200" kern="100" dirty="0">
                          <a:effectLst/>
                          <a:latin typeface="+mn-lt"/>
                        </a:rPr>
                        <a:t>34.</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BigML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2"/>
                        </a:rPr>
                        <a:t>BigML</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 platform that simplifies machine learning through automated modelling, enabling users to create and deploy models with ease</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3660602972"/>
                  </a:ext>
                </a:extLst>
              </a:tr>
              <a:tr h="158162">
                <a:tc>
                  <a:txBody>
                    <a:bodyPr/>
                    <a:lstStyle/>
                    <a:p>
                      <a:pPr algn="ctr">
                        <a:lnSpc>
                          <a:spcPct val="100000"/>
                        </a:lnSpc>
                        <a:spcAft>
                          <a:spcPts val="1000"/>
                        </a:spcAft>
                      </a:pPr>
                      <a:r>
                        <a:rPr lang="en-US" sz="1200" kern="100" dirty="0">
                          <a:effectLst/>
                          <a:latin typeface="+mn-lt"/>
                        </a:rPr>
                        <a:t>35.</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Chatbot.com</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u="sng" kern="100">
                          <a:effectLst/>
                          <a:latin typeface="+mn-lt"/>
                          <a:hlinkClick r:id="rId13"/>
                        </a:rPr>
                        <a:t>Chatbot.com</a:t>
                      </a:r>
                      <a:endParaRPr lang="en-KE" sz="1200" kern="100">
                        <a:solidFill>
                          <a:srgbClr val="000000"/>
                        </a:solidFill>
                        <a:effectLst/>
                        <a:latin typeface="+mn-lt"/>
                        <a:ea typeface="Aptos" panose="020B0004020202020204" pitchFamily="34" charset="0"/>
                      </a:endParaRPr>
                    </a:p>
                  </a:txBody>
                  <a:tcPr marL="12388" marR="12388" marT="0" marB="0"/>
                </a:tc>
                <a:tc>
                  <a:txBody>
                    <a:bodyPr/>
                    <a:lstStyle/>
                    <a:p>
                      <a:pPr algn="l">
                        <a:lnSpc>
                          <a:spcPct val="100000"/>
                        </a:lnSpc>
                        <a:spcAft>
                          <a:spcPts val="1000"/>
                        </a:spcAft>
                      </a:pPr>
                      <a:r>
                        <a:rPr lang="en-KE" sz="1200" kern="100">
                          <a:effectLst/>
                          <a:latin typeface="+mn-lt"/>
                        </a:rPr>
                        <a:t>An AI-powered chatbot platform allowing users to create and deploy chatbots for various applications, including customer support</a:t>
                      </a:r>
                      <a:endParaRPr lang="en-KE" sz="1200" kern="100">
                        <a:solidFill>
                          <a:srgbClr val="000000"/>
                        </a:solidFill>
                        <a:effectLst/>
                        <a:latin typeface="+mn-lt"/>
                        <a:ea typeface="Aptos" panose="020B0004020202020204" pitchFamily="34" charset="0"/>
                      </a:endParaRPr>
                    </a:p>
                  </a:txBody>
                  <a:tcPr marL="12388" marR="12388" marT="0" marB="0"/>
                </a:tc>
                <a:extLst>
                  <a:ext uri="{0D108BD9-81ED-4DB2-BD59-A6C34878D82A}">
                    <a16:rowId xmlns:a16="http://schemas.microsoft.com/office/drawing/2014/main" val="546480364"/>
                  </a:ext>
                </a:extLst>
              </a:tr>
            </a:tbl>
          </a:graphicData>
        </a:graphic>
      </p:graphicFrame>
      <p:sp>
        <p:nvSpPr>
          <p:cNvPr id="10" name="TextBox 9">
            <a:extLst>
              <a:ext uri="{FF2B5EF4-FFF2-40B4-BE49-F238E27FC236}">
                <a16:creationId xmlns:a16="http://schemas.microsoft.com/office/drawing/2014/main" id="{4A388BC0-23E4-3CD8-9E0D-B27D17A42A81}"/>
              </a:ext>
            </a:extLst>
          </p:cNvPr>
          <p:cNvSpPr txBox="1"/>
          <p:nvPr/>
        </p:nvSpPr>
        <p:spPr>
          <a:xfrm>
            <a:off x="946317" y="1061394"/>
            <a:ext cx="10744322" cy="307777"/>
          </a:xfrm>
          <a:prstGeom prst="rect">
            <a:avLst/>
          </a:prstGeom>
          <a:noFill/>
        </p:spPr>
        <p:txBody>
          <a:bodyPr wrap="square">
            <a:spAutoFit/>
          </a:bodyPr>
          <a:lstStyle/>
          <a:p>
            <a:pPr marL="0" indent="0">
              <a:lnSpc>
                <a:spcPct val="100000"/>
              </a:lnSpc>
              <a:buNone/>
            </a:pPr>
            <a:r>
              <a:rPr lang="en-US" sz="1400" b="1" dirty="0">
                <a:solidFill>
                  <a:srgbClr val="00A0CC"/>
                </a:solidFill>
                <a:latin typeface="+mj-lt"/>
              </a:rPr>
              <a:t>AI Tools </a:t>
            </a:r>
            <a:r>
              <a:rPr lang="en-US" sz="1400" b="1" dirty="0">
                <a:latin typeface="+mj-lt"/>
              </a:rPr>
              <a:t>(contd…)</a:t>
            </a:r>
          </a:p>
        </p:txBody>
      </p:sp>
    </p:spTree>
    <p:extLst>
      <p:ext uri="{BB962C8B-B14F-4D97-AF65-F5344CB8AC3E}">
        <p14:creationId xmlns:p14="http://schemas.microsoft.com/office/powerpoint/2010/main" val="1610889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Resources for further learning and exploration</a:t>
            </a:r>
            <a:endParaRPr lang="fr-FR" dirty="0"/>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5. ANNEX</a:t>
            </a:r>
          </a:p>
        </p:txBody>
      </p:sp>
      <p:sp>
        <p:nvSpPr>
          <p:cNvPr id="10" name="TextBox 9">
            <a:extLst>
              <a:ext uri="{FF2B5EF4-FFF2-40B4-BE49-F238E27FC236}">
                <a16:creationId xmlns:a16="http://schemas.microsoft.com/office/drawing/2014/main" id="{4A388BC0-23E4-3CD8-9E0D-B27D17A42A81}"/>
              </a:ext>
            </a:extLst>
          </p:cNvPr>
          <p:cNvSpPr txBox="1"/>
          <p:nvPr/>
        </p:nvSpPr>
        <p:spPr>
          <a:xfrm>
            <a:off x="946317" y="1061394"/>
            <a:ext cx="10744322" cy="307777"/>
          </a:xfrm>
          <a:prstGeom prst="rect">
            <a:avLst/>
          </a:prstGeom>
          <a:noFill/>
        </p:spPr>
        <p:txBody>
          <a:bodyPr wrap="square">
            <a:spAutoFit/>
          </a:bodyPr>
          <a:lstStyle/>
          <a:p>
            <a:pPr marL="0" indent="0">
              <a:lnSpc>
                <a:spcPct val="100000"/>
              </a:lnSpc>
              <a:buNone/>
            </a:pPr>
            <a:r>
              <a:rPr lang="en-US" sz="1400" b="1" dirty="0">
                <a:solidFill>
                  <a:srgbClr val="00A0CC"/>
                </a:solidFill>
                <a:latin typeface="+mj-lt"/>
              </a:rPr>
              <a:t>AI Blogs </a:t>
            </a:r>
            <a:r>
              <a:rPr lang="en-US" sz="1400" b="1" dirty="0">
                <a:latin typeface="+mj-lt"/>
              </a:rPr>
              <a:t>– </a:t>
            </a:r>
            <a:r>
              <a:rPr lang="en-US" sz="1400" b="1" i="1" dirty="0">
                <a:latin typeface="+mj-lt"/>
              </a:rPr>
              <a:t>rich content, exploring ethical considerations, job impacts, and advancements in AI</a:t>
            </a:r>
          </a:p>
        </p:txBody>
      </p:sp>
      <p:graphicFrame>
        <p:nvGraphicFramePr>
          <p:cNvPr id="4" name="Table 3">
            <a:extLst>
              <a:ext uri="{FF2B5EF4-FFF2-40B4-BE49-F238E27FC236}">
                <a16:creationId xmlns:a16="http://schemas.microsoft.com/office/drawing/2014/main" id="{C20BB5C4-4EDB-32BC-96A2-51BF8B790B0E}"/>
              </a:ext>
            </a:extLst>
          </p:cNvPr>
          <p:cNvGraphicFramePr>
            <a:graphicFrameLocks noGrp="1"/>
          </p:cNvGraphicFramePr>
          <p:nvPr>
            <p:extLst>
              <p:ext uri="{D42A27DB-BD31-4B8C-83A1-F6EECF244321}">
                <p14:modId xmlns:p14="http://schemas.microsoft.com/office/powerpoint/2010/main" val="3224005245"/>
              </p:ext>
            </p:extLst>
          </p:nvPr>
        </p:nvGraphicFramePr>
        <p:xfrm>
          <a:off x="1026527" y="1548590"/>
          <a:ext cx="10668168" cy="5104474"/>
        </p:xfrm>
        <a:graphic>
          <a:graphicData uri="http://schemas.openxmlformats.org/drawingml/2006/table">
            <a:tbl>
              <a:tblPr firstRow="1" firstCol="1" bandRow="1">
                <a:tableStyleId>{5C22544A-7EE6-4342-B048-85BDC9FD1C3A}</a:tableStyleId>
              </a:tblPr>
              <a:tblGrid>
                <a:gridCol w="609768">
                  <a:extLst>
                    <a:ext uri="{9D8B030D-6E8A-4147-A177-3AD203B41FA5}">
                      <a16:colId xmlns:a16="http://schemas.microsoft.com/office/drawing/2014/main" val="4128095548"/>
                    </a:ext>
                  </a:extLst>
                </a:gridCol>
                <a:gridCol w="1491916">
                  <a:extLst>
                    <a:ext uri="{9D8B030D-6E8A-4147-A177-3AD203B41FA5}">
                      <a16:colId xmlns:a16="http://schemas.microsoft.com/office/drawing/2014/main" val="14604531"/>
                    </a:ext>
                  </a:extLst>
                </a:gridCol>
                <a:gridCol w="1596668">
                  <a:extLst>
                    <a:ext uri="{9D8B030D-6E8A-4147-A177-3AD203B41FA5}">
                      <a16:colId xmlns:a16="http://schemas.microsoft.com/office/drawing/2014/main" val="565026324"/>
                    </a:ext>
                  </a:extLst>
                </a:gridCol>
                <a:gridCol w="6969816">
                  <a:extLst>
                    <a:ext uri="{9D8B030D-6E8A-4147-A177-3AD203B41FA5}">
                      <a16:colId xmlns:a16="http://schemas.microsoft.com/office/drawing/2014/main" val="2342168827"/>
                    </a:ext>
                  </a:extLst>
                </a:gridCol>
              </a:tblGrid>
              <a:tr h="124842">
                <a:tc>
                  <a:txBody>
                    <a:bodyPr/>
                    <a:lstStyle/>
                    <a:p>
                      <a:pPr marL="228600">
                        <a:lnSpc>
                          <a:spcPct val="150000"/>
                        </a:lnSpc>
                        <a:spcAft>
                          <a:spcPts val="800"/>
                        </a:spcAft>
                      </a:pPr>
                      <a:r>
                        <a:rPr lang="en-KE" sz="1200" kern="100">
                          <a:effectLst/>
                          <a:latin typeface="+mn-lt"/>
                        </a:rPr>
                        <a:t>#</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Blog Name</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Link</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Description</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1693075260"/>
                  </a:ext>
                </a:extLst>
              </a:tr>
              <a:tr h="408468">
                <a:tc>
                  <a:txBody>
                    <a:bodyPr/>
                    <a:lstStyle/>
                    <a:p>
                      <a:pPr marL="228600">
                        <a:lnSpc>
                          <a:spcPct val="150000"/>
                        </a:lnSpc>
                        <a:spcAft>
                          <a:spcPts val="800"/>
                        </a:spcAft>
                      </a:pPr>
                      <a:r>
                        <a:rPr lang="en-KE" sz="1200" kern="100">
                          <a:effectLst/>
                          <a:latin typeface="+mn-lt"/>
                        </a:rPr>
                        <a:t>1.</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Neuron</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2"/>
                        </a:rPr>
                        <a:t>The Neuron</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solidFill>
                            <a:srgbClr val="000000"/>
                          </a:solidFill>
                          <a:effectLst/>
                          <a:latin typeface="+mn-lt"/>
                          <a:ea typeface="Aptos" panose="020B0004020202020204" pitchFamily="34" charset="0"/>
                        </a:rPr>
                        <a:t>AI trernds and tools you need to know to stay ahead of the curve</a:t>
                      </a:r>
                    </a:p>
                  </a:txBody>
                  <a:tcPr marL="35453" marR="35453" marT="0" marB="0"/>
                </a:tc>
                <a:extLst>
                  <a:ext uri="{0D108BD9-81ED-4DB2-BD59-A6C34878D82A}">
                    <a16:rowId xmlns:a16="http://schemas.microsoft.com/office/drawing/2014/main" val="2918838475"/>
                  </a:ext>
                </a:extLst>
              </a:tr>
              <a:tr h="408468">
                <a:tc>
                  <a:txBody>
                    <a:bodyPr/>
                    <a:lstStyle/>
                    <a:p>
                      <a:pPr marL="228600">
                        <a:lnSpc>
                          <a:spcPct val="150000"/>
                        </a:lnSpc>
                        <a:spcAft>
                          <a:spcPts val="800"/>
                        </a:spcAft>
                      </a:pPr>
                      <a:r>
                        <a:rPr lang="en-KE" sz="1200" kern="100">
                          <a:effectLst/>
                          <a:latin typeface="+mn-lt"/>
                        </a:rPr>
                        <a:t>2.</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OpenAI Blog</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3"/>
                        </a:rPr>
                        <a:t>OpenAI Blog</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Insights, research, and updates from OpenAI, covering a wide range of AI-related topics</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1221083920"/>
                  </a:ext>
                </a:extLst>
              </a:tr>
              <a:tr h="408468">
                <a:tc>
                  <a:txBody>
                    <a:bodyPr/>
                    <a:lstStyle/>
                    <a:p>
                      <a:pPr marL="228600">
                        <a:lnSpc>
                          <a:spcPct val="150000"/>
                        </a:lnSpc>
                        <a:spcAft>
                          <a:spcPts val="800"/>
                        </a:spcAft>
                      </a:pPr>
                      <a:r>
                        <a:rPr lang="en-KE" sz="1200" kern="100">
                          <a:effectLst/>
                          <a:latin typeface="+mn-lt"/>
                        </a:rPr>
                        <a:t>3.</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Towards Data Science</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4"/>
                        </a:rPr>
                        <a:t>Towards Data Science</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 blog on Medium featuring articles and tutorials on data science, machine learning, and AI</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746602984"/>
                  </a:ext>
                </a:extLst>
              </a:tr>
              <a:tr h="408468">
                <a:tc>
                  <a:txBody>
                    <a:bodyPr/>
                    <a:lstStyle/>
                    <a:p>
                      <a:pPr marL="228600">
                        <a:lnSpc>
                          <a:spcPct val="150000"/>
                        </a:lnSpc>
                        <a:spcAft>
                          <a:spcPts val="800"/>
                        </a:spcAft>
                      </a:pPr>
                      <a:r>
                        <a:rPr lang="en-KE" sz="1200" kern="100">
                          <a:effectLst/>
                          <a:latin typeface="+mn-lt"/>
                        </a:rPr>
                        <a:t>4.</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AI Weekly</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5"/>
                        </a:rPr>
                        <a:t>AI Weekly</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 curated newsletter providing updates, news, and articles on AI and machine learning</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4064595241"/>
                  </a:ext>
                </a:extLst>
              </a:tr>
              <a:tr h="408468">
                <a:tc>
                  <a:txBody>
                    <a:bodyPr/>
                    <a:lstStyle/>
                    <a:p>
                      <a:pPr marL="228600">
                        <a:lnSpc>
                          <a:spcPct val="150000"/>
                        </a:lnSpc>
                        <a:spcAft>
                          <a:spcPts val="800"/>
                        </a:spcAft>
                      </a:pPr>
                      <a:r>
                        <a:rPr lang="en-KE" sz="1200" kern="100">
                          <a:effectLst/>
                          <a:latin typeface="+mn-lt"/>
                        </a:rPr>
                        <a:t>5.</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Synced</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6"/>
                        </a:rPr>
                        <a:t>Synced</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 platform offering AI news, research summaries, and insights into the latest developments in the field</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3177309790"/>
                  </a:ext>
                </a:extLst>
              </a:tr>
              <a:tr h="408468">
                <a:tc>
                  <a:txBody>
                    <a:bodyPr/>
                    <a:lstStyle/>
                    <a:p>
                      <a:pPr marL="228600">
                        <a:lnSpc>
                          <a:spcPct val="150000"/>
                        </a:lnSpc>
                        <a:spcAft>
                          <a:spcPts val="800"/>
                        </a:spcAft>
                      </a:pPr>
                      <a:r>
                        <a:rPr lang="en-KE" sz="1200" kern="100">
                          <a:effectLst/>
                          <a:latin typeface="+mn-lt"/>
                        </a:rPr>
                        <a:t>6.</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The AI Report</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7"/>
                        </a:rPr>
                        <a:t>The AI Report</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 blog covering AI news, trends, and analysis, with a focus on its impact on society and businesses</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1863608101"/>
                  </a:ext>
                </a:extLst>
              </a:tr>
              <a:tr h="408468">
                <a:tc>
                  <a:txBody>
                    <a:bodyPr/>
                    <a:lstStyle/>
                    <a:p>
                      <a:pPr marL="228600">
                        <a:lnSpc>
                          <a:spcPct val="150000"/>
                        </a:lnSpc>
                        <a:spcAft>
                          <a:spcPts val="800"/>
                        </a:spcAft>
                      </a:pPr>
                      <a:r>
                        <a:rPr lang="en-KE" sz="1200" kern="100">
                          <a:effectLst/>
                          <a:latin typeface="+mn-lt"/>
                        </a:rPr>
                        <a:t>7.</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AI Trends</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8"/>
                        </a:rPr>
                        <a:t>AI Trends</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 blog providing insights into the latest trends, applications, and advancements in the field of AI</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661066642"/>
                  </a:ext>
                </a:extLst>
              </a:tr>
              <a:tr h="408468">
                <a:tc>
                  <a:txBody>
                    <a:bodyPr/>
                    <a:lstStyle/>
                    <a:p>
                      <a:pPr marL="228600">
                        <a:lnSpc>
                          <a:spcPct val="150000"/>
                        </a:lnSpc>
                        <a:spcAft>
                          <a:spcPts val="800"/>
                        </a:spcAft>
                      </a:pPr>
                      <a:r>
                        <a:rPr lang="en-KE" sz="1200" kern="100">
                          <a:effectLst/>
                          <a:latin typeface="+mn-lt"/>
                        </a:rPr>
                        <a:t>8.</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Google AI Blog</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9"/>
                        </a:rPr>
                        <a:t>Google AI Blog</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Official blog by Google AI, featuring research updates, insights, and announcements from Google's AI teams</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3210653002"/>
                  </a:ext>
                </a:extLst>
              </a:tr>
              <a:tr h="408468">
                <a:tc>
                  <a:txBody>
                    <a:bodyPr/>
                    <a:lstStyle/>
                    <a:p>
                      <a:pPr marL="228600">
                        <a:lnSpc>
                          <a:spcPct val="150000"/>
                        </a:lnSpc>
                        <a:spcAft>
                          <a:spcPts val="800"/>
                        </a:spcAft>
                      </a:pPr>
                      <a:r>
                        <a:rPr lang="en-KE" sz="1200" kern="100">
                          <a:effectLst/>
                          <a:latin typeface="+mn-lt"/>
                        </a:rPr>
                        <a:t>9.</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Microsoft AI Blog</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10"/>
                        </a:rPr>
                        <a:t>Microsoft AI Blog</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Official blog by Microsoft AI, covering AI research, applications, and innovations powered by Microsoft</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3835582497"/>
                  </a:ext>
                </a:extLst>
              </a:tr>
              <a:tr h="408468">
                <a:tc>
                  <a:txBody>
                    <a:bodyPr/>
                    <a:lstStyle/>
                    <a:p>
                      <a:pPr marL="228600">
                        <a:lnSpc>
                          <a:spcPct val="150000"/>
                        </a:lnSpc>
                        <a:spcAft>
                          <a:spcPts val="800"/>
                        </a:spcAft>
                      </a:pPr>
                      <a:r>
                        <a:rPr lang="en-KE" sz="1200" kern="100">
                          <a:effectLst/>
                          <a:latin typeface="+mn-lt"/>
                        </a:rPr>
                        <a:t>10.</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Distill.pub</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11"/>
                        </a:rPr>
                        <a:t>Distill.pub</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 journal and blog aiming to facilitate the clear communication of complex topics in machine learning research</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3041420579"/>
                  </a:ext>
                </a:extLst>
              </a:tr>
              <a:tr h="550282">
                <a:tc>
                  <a:txBody>
                    <a:bodyPr/>
                    <a:lstStyle/>
                    <a:p>
                      <a:pPr marL="228600">
                        <a:lnSpc>
                          <a:spcPct val="150000"/>
                        </a:lnSpc>
                        <a:spcAft>
                          <a:spcPts val="800"/>
                        </a:spcAft>
                      </a:pPr>
                      <a:r>
                        <a:rPr lang="en-KE" sz="1200" kern="100">
                          <a:effectLst/>
                          <a:latin typeface="+mn-lt"/>
                        </a:rPr>
                        <a:t>11.</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MIT Technology Review - AI</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u="sng" kern="100">
                          <a:effectLst/>
                          <a:latin typeface="+mn-lt"/>
                          <a:hlinkClick r:id="rId12"/>
                        </a:rPr>
                        <a:t>MIT Technology Review - AI</a:t>
                      </a:r>
                      <a:endParaRPr lang="en-KE" sz="1200" kern="100">
                        <a:solidFill>
                          <a:srgbClr val="000000"/>
                        </a:solidFill>
                        <a:effectLst/>
                        <a:latin typeface="+mn-lt"/>
                        <a:ea typeface="Aptos" panose="020B0004020202020204" pitchFamily="34" charset="0"/>
                      </a:endParaRPr>
                    </a:p>
                  </a:txBody>
                  <a:tcPr marL="35453" marR="35453" marT="0" marB="0"/>
                </a:tc>
                <a:tc>
                  <a:txBody>
                    <a:bodyPr/>
                    <a:lstStyle/>
                    <a:p>
                      <a:pPr marL="228600">
                        <a:lnSpc>
                          <a:spcPct val="150000"/>
                        </a:lnSpc>
                        <a:spcAft>
                          <a:spcPts val="800"/>
                        </a:spcAft>
                      </a:pPr>
                      <a:r>
                        <a:rPr lang="en-KE" sz="1200" kern="100">
                          <a:effectLst/>
                          <a:latin typeface="+mn-lt"/>
                        </a:rPr>
                        <a:t>AI-related articles and analysis from MIT Technology Review, covering the latest advancements and ethical considerations</a:t>
                      </a:r>
                      <a:endParaRPr lang="en-KE" sz="1200" kern="100">
                        <a:solidFill>
                          <a:srgbClr val="000000"/>
                        </a:solidFill>
                        <a:effectLst/>
                        <a:latin typeface="+mn-lt"/>
                        <a:ea typeface="Aptos" panose="020B0004020202020204" pitchFamily="34" charset="0"/>
                      </a:endParaRPr>
                    </a:p>
                  </a:txBody>
                  <a:tcPr marL="35453" marR="35453" marT="0" marB="0"/>
                </a:tc>
                <a:extLst>
                  <a:ext uri="{0D108BD9-81ED-4DB2-BD59-A6C34878D82A}">
                    <a16:rowId xmlns:a16="http://schemas.microsoft.com/office/drawing/2014/main" val="329982347"/>
                  </a:ext>
                </a:extLst>
              </a:tr>
            </a:tbl>
          </a:graphicData>
        </a:graphic>
      </p:graphicFrame>
    </p:spTree>
    <p:extLst>
      <p:ext uri="{BB962C8B-B14F-4D97-AF65-F5344CB8AC3E}">
        <p14:creationId xmlns:p14="http://schemas.microsoft.com/office/powerpoint/2010/main" val="3577781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Resources for further learning and exploration</a:t>
            </a:r>
            <a:endParaRPr lang="fr-FR" dirty="0"/>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5. ANNEX</a:t>
            </a:r>
          </a:p>
        </p:txBody>
      </p:sp>
      <p:sp>
        <p:nvSpPr>
          <p:cNvPr id="10" name="TextBox 9">
            <a:extLst>
              <a:ext uri="{FF2B5EF4-FFF2-40B4-BE49-F238E27FC236}">
                <a16:creationId xmlns:a16="http://schemas.microsoft.com/office/drawing/2014/main" id="{4A388BC0-23E4-3CD8-9E0D-B27D17A42A81}"/>
              </a:ext>
            </a:extLst>
          </p:cNvPr>
          <p:cNvSpPr txBox="1"/>
          <p:nvPr/>
        </p:nvSpPr>
        <p:spPr>
          <a:xfrm>
            <a:off x="946317" y="1061394"/>
            <a:ext cx="10744322" cy="307777"/>
          </a:xfrm>
          <a:prstGeom prst="rect">
            <a:avLst/>
          </a:prstGeom>
          <a:noFill/>
        </p:spPr>
        <p:txBody>
          <a:bodyPr wrap="square">
            <a:spAutoFit/>
          </a:bodyPr>
          <a:lstStyle/>
          <a:p>
            <a:pPr marL="0" indent="0">
              <a:lnSpc>
                <a:spcPct val="100000"/>
              </a:lnSpc>
              <a:buNone/>
            </a:pPr>
            <a:r>
              <a:rPr lang="en-US" sz="1400" b="1" dirty="0">
                <a:solidFill>
                  <a:srgbClr val="00A0CC"/>
                </a:solidFill>
                <a:latin typeface="+mj-lt"/>
              </a:rPr>
              <a:t>AI Courses</a:t>
            </a:r>
          </a:p>
        </p:txBody>
      </p:sp>
      <p:graphicFrame>
        <p:nvGraphicFramePr>
          <p:cNvPr id="5" name="Table 4">
            <a:extLst>
              <a:ext uri="{FF2B5EF4-FFF2-40B4-BE49-F238E27FC236}">
                <a16:creationId xmlns:a16="http://schemas.microsoft.com/office/drawing/2014/main" id="{3BAB2D95-77B9-B8F4-7755-4F80816274DD}"/>
              </a:ext>
            </a:extLst>
          </p:cNvPr>
          <p:cNvGraphicFramePr>
            <a:graphicFrameLocks noGrp="1"/>
          </p:cNvGraphicFramePr>
          <p:nvPr/>
        </p:nvGraphicFramePr>
        <p:xfrm>
          <a:off x="1058779" y="1493826"/>
          <a:ext cx="10603832" cy="4905793"/>
        </p:xfrm>
        <a:graphic>
          <a:graphicData uri="http://schemas.openxmlformats.org/drawingml/2006/table">
            <a:tbl>
              <a:tblPr firstRow="1" firstCol="1" bandRow="1">
                <a:tableStyleId>{5C22544A-7EE6-4342-B048-85BDC9FD1C3A}</a:tableStyleId>
              </a:tblPr>
              <a:tblGrid>
                <a:gridCol w="492619">
                  <a:extLst>
                    <a:ext uri="{9D8B030D-6E8A-4147-A177-3AD203B41FA5}">
                      <a16:colId xmlns:a16="http://schemas.microsoft.com/office/drawing/2014/main" val="230973384"/>
                    </a:ext>
                  </a:extLst>
                </a:gridCol>
                <a:gridCol w="2106202">
                  <a:extLst>
                    <a:ext uri="{9D8B030D-6E8A-4147-A177-3AD203B41FA5}">
                      <a16:colId xmlns:a16="http://schemas.microsoft.com/office/drawing/2014/main" val="1389497743"/>
                    </a:ext>
                  </a:extLst>
                </a:gridCol>
                <a:gridCol w="1925053">
                  <a:extLst>
                    <a:ext uri="{9D8B030D-6E8A-4147-A177-3AD203B41FA5}">
                      <a16:colId xmlns:a16="http://schemas.microsoft.com/office/drawing/2014/main" val="1414369440"/>
                    </a:ext>
                  </a:extLst>
                </a:gridCol>
                <a:gridCol w="6079958">
                  <a:extLst>
                    <a:ext uri="{9D8B030D-6E8A-4147-A177-3AD203B41FA5}">
                      <a16:colId xmlns:a16="http://schemas.microsoft.com/office/drawing/2014/main" val="3876194002"/>
                    </a:ext>
                  </a:extLst>
                </a:gridCol>
              </a:tblGrid>
              <a:tr h="230637">
                <a:tc>
                  <a:txBody>
                    <a:bodyPr/>
                    <a:lstStyle/>
                    <a:p>
                      <a:pPr marL="228600">
                        <a:lnSpc>
                          <a:spcPct val="100000"/>
                        </a:lnSpc>
                        <a:spcAft>
                          <a:spcPts val="800"/>
                        </a:spcAft>
                      </a:pPr>
                      <a:r>
                        <a:rPr lang="en-KE" sz="1100" kern="100">
                          <a:effectLst/>
                        </a:rPr>
                        <a:t>#</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Course Name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Link</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Description</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508474849"/>
                  </a:ext>
                </a:extLst>
              </a:tr>
              <a:tr h="369599">
                <a:tc>
                  <a:txBody>
                    <a:bodyPr/>
                    <a:lstStyle/>
                    <a:p>
                      <a:pPr marL="228600">
                        <a:lnSpc>
                          <a:spcPct val="100000"/>
                        </a:lnSpc>
                        <a:spcAft>
                          <a:spcPts val="800"/>
                        </a:spcAft>
                      </a:pPr>
                      <a:r>
                        <a:rPr lang="en-KE" sz="1100" kern="100">
                          <a:effectLst/>
                        </a:rPr>
                        <a:t>1.</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Coursera - AI for Everyone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2"/>
                        </a:rPr>
                        <a:t>AI for Everyone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non-technical course by Andrew Ng, providing an introduction to AI concepts and their impact on society</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2667710495"/>
                  </a:ext>
                </a:extLst>
              </a:tr>
              <a:tr h="369599">
                <a:tc>
                  <a:txBody>
                    <a:bodyPr/>
                    <a:lstStyle/>
                    <a:p>
                      <a:pPr marL="228600">
                        <a:lnSpc>
                          <a:spcPct val="100000"/>
                        </a:lnSpc>
                        <a:spcAft>
                          <a:spcPts val="800"/>
                        </a:spcAft>
                      </a:pPr>
                      <a:r>
                        <a:rPr lang="en-KE" sz="1100" kern="100">
                          <a:effectLst/>
                        </a:rPr>
                        <a:t>2.</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edX - Artificial Intelligence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3"/>
                        </a:rPr>
                        <a:t>edX - Artificial Intelligence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foundational course by Microsoft on edX, covering AI principles, applications, and ethical considerations</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202216877"/>
                  </a:ext>
                </a:extLst>
              </a:tr>
              <a:tr h="369599">
                <a:tc>
                  <a:txBody>
                    <a:bodyPr/>
                    <a:lstStyle/>
                    <a:p>
                      <a:pPr marL="228600">
                        <a:lnSpc>
                          <a:spcPct val="100000"/>
                        </a:lnSpc>
                        <a:spcAft>
                          <a:spcPts val="800"/>
                        </a:spcAft>
                      </a:pPr>
                      <a:r>
                        <a:rPr lang="en-KE" sz="1100" kern="100">
                          <a:effectLst/>
                        </a:rPr>
                        <a:t>3.</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GB" sz="11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Artificial Intelligence (AI) for K-12 initiative</a:t>
                      </a:r>
                      <a:endParaRPr lang="en-KE" sz="11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23812" marR="23812" marT="0" marB="0"/>
                </a:tc>
                <a:tc>
                  <a:txBody>
                    <a:bodyPr/>
                    <a:lstStyle/>
                    <a:p>
                      <a:pPr marL="228600">
                        <a:lnSpc>
                          <a:spcPct val="100000"/>
                        </a:lnSpc>
                        <a:spcAft>
                          <a:spcPts val="800"/>
                        </a:spcAft>
                      </a:pPr>
                      <a:r>
                        <a:rPr lang="en-GB" sz="1100" kern="100"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4"/>
                        </a:rPr>
                        <a:t>https://ai4k12.org/resources/list-of-resources/</a:t>
                      </a:r>
                      <a:r>
                        <a:rPr lang="en-GB" sz="11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n-KE" sz="11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23812" marR="23812" marT="0" marB="0"/>
                </a:tc>
                <a:tc>
                  <a:txBody>
                    <a:bodyPr/>
                    <a:lstStyle/>
                    <a:p>
                      <a:pPr marL="228600">
                        <a:lnSpc>
                          <a:spcPct val="100000"/>
                        </a:lnSpc>
                        <a:spcAft>
                          <a:spcPts val="800"/>
                        </a:spcAft>
                      </a:pPr>
                      <a:r>
                        <a:rPr lang="en-GB" sz="11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Curated list of books, curriculum materials, course outlines, software, videos, and more. The list includes professional development courses for educators to learn about AI</a:t>
                      </a:r>
                      <a:endParaRPr lang="en-KE" sz="11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23812" marR="23812" marT="0" marB="0"/>
                </a:tc>
                <a:extLst>
                  <a:ext uri="{0D108BD9-81ED-4DB2-BD59-A6C34878D82A}">
                    <a16:rowId xmlns:a16="http://schemas.microsoft.com/office/drawing/2014/main" val="1447096574"/>
                  </a:ext>
                </a:extLst>
              </a:tr>
              <a:tr h="369599">
                <a:tc>
                  <a:txBody>
                    <a:bodyPr/>
                    <a:lstStyle/>
                    <a:p>
                      <a:pPr marL="228600">
                        <a:lnSpc>
                          <a:spcPct val="100000"/>
                        </a:lnSpc>
                        <a:spcAft>
                          <a:spcPts val="800"/>
                        </a:spcAft>
                      </a:pPr>
                      <a:r>
                        <a:rPr lang="en-KE" sz="1100" kern="100">
                          <a:effectLst/>
                        </a:rPr>
                        <a:t>4.</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Udacity - Intro to Artificial Intelligence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5"/>
                        </a:rPr>
                        <a:t>Udacity - Intro to AI</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beginner-friendly course introducing fundamental concepts of AI, machine learning, and problem-solving</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3819025895"/>
                  </a:ext>
                </a:extLst>
              </a:tr>
              <a:tr h="369599">
                <a:tc>
                  <a:txBody>
                    <a:bodyPr/>
                    <a:lstStyle/>
                    <a:p>
                      <a:pPr marL="228600">
                        <a:lnSpc>
                          <a:spcPct val="100000"/>
                        </a:lnSpc>
                        <a:spcAft>
                          <a:spcPts val="800"/>
                        </a:spcAft>
                      </a:pPr>
                      <a:r>
                        <a:rPr lang="en-KE" sz="1100" kern="100">
                          <a:effectLst/>
                        </a:rPr>
                        <a:t>5.</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Stanford Online - Machine Learning</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6"/>
                        </a:rPr>
                        <a:t>Stanford Machine Learning</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comprehensive online course by Stanford University, covering machine learning techniques and applications</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3524405499"/>
                  </a:ext>
                </a:extLst>
              </a:tr>
              <a:tr h="560098">
                <a:tc>
                  <a:txBody>
                    <a:bodyPr/>
                    <a:lstStyle/>
                    <a:p>
                      <a:pPr marL="228600">
                        <a:lnSpc>
                          <a:spcPct val="100000"/>
                        </a:lnSpc>
                        <a:spcAft>
                          <a:spcPts val="800"/>
                        </a:spcAft>
                      </a:pPr>
                      <a:r>
                        <a:rPr lang="en-KE" sz="1100" kern="100">
                          <a:effectLst/>
                        </a:rPr>
                        <a:t>6.</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MIT OpenCourseWare - Introduction to Deep Learning</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7"/>
                        </a:rPr>
                        <a:t>MIT OCW - Deep Learning</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course exploring deep learning fundamentals and applications from MIT OpenCourseWare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1125260062"/>
                  </a:ext>
                </a:extLst>
              </a:tr>
              <a:tr h="369599">
                <a:tc>
                  <a:txBody>
                    <a:bodyPr/>
                    <a:lstStyle/>
                    <a:p>
                      <a:pPr marL="228600">
                        <a:lnSpc>
                          <a:spcPct val="100000"/>
                        </a:lnSpc>
                        <a:spcAft>
                          <a:spcPts val="800"/>
                        </a:spcAft>
                      </a:pPr>
                      <a:r>
                        <a:rPr lang="en-KE" sz="1100" kern="100">
                          <a:effectLst/>
                        </a:rPr>
                        <a:t>7.</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Fast.ai - Practical Deep Learning for Coders</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8"/>
                        </a:rPr>
                        <a:t>Fast.ai - Practical DL</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hands-on course offering practical insights and applications of deep learning for coding enthusiasts</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4137760598"/>
                  </a:ext>
                </a:extLst>
              </a:tr>
              <a:tr h="464848">
                <a:tc>
                  <a:txBody>
                    <a:bodyPr/>
                    <a:lstStyle/>
                    <a:p>
                      <a:pPr marL="228600">
                        <a:lnSpc>
                          <a:spcPct val="100000"/>
                        </a:lnSpc>
                        <a:spcAft>
                          <a:spcPts val="800"/>
                        </a:spcAft>
                      </a:pPr>
                      <a:r>
                        <a:rPr lang="en-KE" sz="1100" kern="100">
                          <a:effectLst/>
                        </a:rPr>
                        <a:t>8.</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IBM Data Science - Machine Learning with Python</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9"/>
                        </a:rPr>
                        <a:t>IBM Data Science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course on Coursera by IBM, focusing on machine learning using Python and real-world applications</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2708102521"/>
                  </a:ext>
                </a:extLst>
              </a:tr>
              <a:tr h="464848">
                <a:tc>
                  <a:txBody>
                    <a:bodyPr/>
                    <a:lstStyle/>
                    <a:p>
                      <a:pPr marL="228600">
                        <a:lnSpc>
                          <a:spcPct val="100000"/>
                        </a:lnSpc>
                        <a:spcAft>
                          <a:spcPts val="800"/>
                        </a:spcAft>
                      </a:pPr>
                      <a:r>
                        <a:rPr lang="en-KE" sz="1100" kern="100">
                          <a:effectLst/>
                        </a:rPr>
                        <a:t>9.</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Kaggle Courses - Introduction to Machine Learning</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10"/>
                        </a:rPr>
                        <a:t>Kaggle - Intro to ML</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An interactive course on Kaggle, introducing machine learning concepts through hands-on exercises and projects</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3587594388"/>
                  </a:ext>
                </a:extLst>
              </a:tr>
              <a:tr h="464848">
                <a:tc>
                  <a:txBody>
                    <a:bodyPr/>
                    <a:lstStyle/>
                    <a:p>
                      <a:pPr marL="228600">
                        <a:lnSpc>
                          <a:spcPct val="100000"/>
                        </a:lnSpc>
                        <a:spcAft>
                          <a:spcPts val="800"/>
                        </a:spcAft>
                      </a:pPr>
                      <a:r>
                        <a:rPr lang="en-KE" sz="1100" kern="100">
                          <a:effectLst/>
                        </a:rPr>
                        <a:t>10.</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DeepLearning.AI - Natural Language Processing Specialization</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11"/>
                        </a:rPr>
                        <a:t>NLP Specialization</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specialization by DeepLearning.AI on Coursera, delving into natural language processing and its applications</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886589767"/>
                  </a:ext>
                </a:extLst>
              </a:tr>
              <a:tr h="464848">
                <a:tc>
                  <a:txBody>
                    <a:bodyPr/>
                    <a:lstStyle/>
                    <a:p>
                      <a:pPr marL="228600">
                        <a:lnSpc>
                          <a:spcPct val="100000"/>
                        </a:lnSpc>
                        <a:spcAft>
                          <a:spcPts val="800"/>
                        </a:spcAft>
                      </a:pPr>
                      <a:r>
                        <a:rPr lang="en-KE" sz="1100" kern="100">
                          <a:effectLst/>
                        </a:rPr>
                        <a:t>11.</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Harvard Extension School - Data Science Certificate</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u="sng" kern="100">
                          <a:effectLst/>
                          <a:hlinkClick r:id="rId12"/>
                        </a:rPr>
                        <a:t>Harvard Extension School</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tc>
                  <a:txBody>
                    <a:bodyPr/>
                    <a:lstStyle/>
                    <a:p>
                      <a:pPr marL="228600">
                        <a:lnSpc>
                          <a:spcPct val="100000"/>
                        </a:lnSpc>
                        <a:spcAft>
                          <a:spcPts val="800"/>
                        </a:spcAft>
                      </a:pPr>
                      <a:r>
                        <a:rPr lang="en-KE" sz="1100" kern="100">
                          <a:effectLst/>
                        </a:rPr>
                        <a:t>A certificate program covering various data science topics, including AI, from Harvard Extension School</a:t>
                      </a:r>
                      <a:endParaRPr lang="en-KE" sz="1100" kern="100">
                        <a:solidFill>
                          <a:srgbClr val="000000"/>
                        </a:solidFill>
                        <a:effectLst/>
                        <a:latin typeface="Times New Roman" panose="02020603050405020304" pitchFamily="18" charset="0"/>
                        <a:ea typeface="Aptos" panose="020B0004020202020204" pitchFamily="34" charset="0"/>
                      </a:endParaRPr>
                    </a:p>
                  </a:txBody>
                  <a:tcPr marL="23812" marR="23812" marT="0" marB="0"/>
                </a:tc>
                <a:extLst>
                  <a:ext uri="{0D108BD9-81ED-4DB2-BD59-A6C34878D82A}">
                    <a16:rowId xmlns:a16="http://schemas.microsoft.com/office/drawing/2014/main" val="2142246402"/>
                  </a:ext>
                </a:extLst>
              </a:tr>
            </a:tbl>
          </a:graphicData>
        </a:graphic>
      </p:graphicFrame>
    </p:spTree>
    <p:extLst>
      <p:ext uri="{BB962C8B-B14F-4D97-AF65-F5344CB8AC3E}">
        <p14:creationId xmlns:p14="http://schemas.microsoft.com/office/powerpoint/2010/main" val="625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en-GB" dirty="0"/>
              <a:t>Resources for further learning and exploration</a:t>
            </a:r>
            <a:endParaRPr lang="fr-FR" dirty="0"/>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5. ANNEX</a:t>
            </a:r>
          </a:p>
        </p:txBody>
      </p:sp>
      <p:sp>
        <p:nvSpPr>
          <p:cNvPr id="10" name="TextBox 9">
            <a:extLst>
              <a:ext uri="{FF2B5EF4-FFF2-40B4-BE49-F238E27FC236}">
                <a16:creationId xmlns:a16="http://schemas.microsoft.com/office/drawing/2014/main" id="{4A388BC0-23E4-3CD8-9E0D-B27D17A42A81}"/>
              </a:ext>
            </a:extLst>
          </p:cNvPr>
          <p:cNvSpPr txBox="1"/>
          <p:nvPr/>
        </p:nvSpPr>
        <p:spPr>
          <a:xfrm>
            <a:off x="946317" y="1061394"/>
            <a:ext cx="10744322" cy="307777"/>
          </a:xfrm>
          <a:prstGeom prst="rect">
            <a:avLst/>
          </a:prstGeom>
          <a:noFill/>
        </p:spPr>
        <p:txBody>
          <a:bodyPr wrap="square">
            <a:spAutoFit/>
          </a:bodyPr>
          <a:lstStyle/>
          <a:p>
            <a:pPr marL="0" indent="0">
              <a:lnSpc>
                <a:spcPct val="100000"/>
              </a:lnSpc>
              <a:buNone/>
            </a:pPr>
            <a:r>
              <a:rPr lang="en-US" sz="1400" b="1" dirty="0">
                <a:latin typeface="+mj-lt"/>
              </a:rPr>
              <a:t>Others</a:t>
            </a:r>
          </a:p>
        </p:txBody>
      </p:sp>
      <p:sp>
        <p:nvSpPr>
          <p:cNvPr id="6" name="TextBox 5">
            <a:extLst>
              <a:ext uri="{FF2B5EF4-FFF2-40B4-BE49-F238E27FC236}">
                <a16:creationId xmlns:a16="http://schemas.microsoft.com/office/drawing/2014/main" id="{316BD1D0-9126-3AED-A841-D23DF8350372}"/>
              </a:ext>
            </a:extLst>
          </p:cNvPr>
          <p:cNvSpPr txBox="1"/>
          <p:nvPr/>
        </p:nvSpPr>
        <p:spPr>
          <a:xfrm>
            <a:off x="930275" y="1951672"/>
            <a:ext cx="10908632" cy="2862322"/>
          </a:xfrm>
          <a:prstGeom prst="rect">
            <a:avLst/>
          </a:prstGeom>
          <a:noFill/>
        </p:spPr>
        <p:txBody>
          <a:bodyPr wrap="square">
            <a:spAutoFit/>
          </a:bodyPr>
          <a:lstStyle/>
          <a:p>
            <a:r>
              <a:rPr lang="en-US" dirty="0"/>
              <a:t>Further links and publications on various industry efforts to collaborate on AI advancements:</a:t>
            </a:r>
            <a:endParaRPr lang="en-US" dirty="0">
              <a:hlinkClick r:id="" action="ppaction://noaction"/>
            </a:endParaRPr>
          </a:p>
          <a:p>
            <a:r>
              <a:rPr lang="en-US" dirty="0">
                <a:hlinkClick r:id="rId2"/>
              </a:rPr>
              <a:t>https://docs.google.com/document/d/1tqgm992tnMHW65gk6Pha0OT2ysrMPmXXUr0GzKjCB2U/edit?usp=sharing</a:t>
            </a:r>
            <a:endParaRPr lang="en-US" dirty="0"/>
          </a:p>
          <a:p>
            <a:endParaRPr lang="en-US" dirty="0"/>
          </a:p>
          <a:p>
            <a:endParaRPr lang="en-US" dirty="0"/>
          </a:p>
          <a:p>
            <a:r>
              <a:rPr lang="en-US" dirty="0"/>
              <a:t>GOYN Mombasa recommended link to upskill OY on advanced digital skills training</a:t>
            </a:r>
          </a:p>
          <a:p>
            <a:r>
              <a:rPr lang="en-US" dirty="0">
                <a:hlinkClick r:id="rId3"/>
              </a:rPr>
              <a:t>https://www.datacamp.com/donates</a:t>
            </a:r>
            <a:r>
              <a:rPr lang="en-US" dirty="0"/>
              <a:t> </a:t>
            </a:r>
          </a:p>
          <a:p>
            <a:endParaRPr lang="en-US" dirty="0"/>
          </a:p>
          <a:p>
            <a:endParaRPr lang="en-US" dirty="0"/>
          </a:p>
          <a:p>
            <a:endParaRPr lang="en-US" dirty="0"/>
          </a:p>
          <a:p>
            <a:r>
              <a:rPr lang="en-US" dirty="0"/>
              <a:t> </a:t>
            </a:r>
          </a:p>
        </p:txBody>
      </p:sp>
      <p:sp>
        <p:nvSpPr>
          <p:cNvPr id="4" name="TextBox 3">
            <a:extLst>
              <a:ext uri="{FF2B5EF4-FFF2-40B4-BE49-F238E27FC236}">
                <a16:creationId xmlns:a16="http://schemas.microsoft.com/office/drawing/2014/main" id="{3D3572FF-651C-C13A-BB06-AA9978044764}"/>
              </a:ext>
            </a:extLst>
          </p:cNvPr>
          <p:cNvSpPr txBox="1"/>
          <p:nvPr/>
        </p:nvSpPr>
        <p:spPr>
          <a:xfrm>
            <a:off x="4842164" y="52370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2209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descr="Angle view of circuit shaped like a brain">
            <a:extLst>
              <a:ext uri="{FF2B5EF4-FFF2-40B4-BE49-F238E27FC236}">
                <a16:creationId xmlns:a16="http://schemas.microsoft.com/office/drawing/2014/main" id="{F34ABE75-D712-BB11-2F0C-C0C02C0EA466}"/>
              </a:ext>
            </a:extLst>
          </p:cNvPr>
          <p:cNvPicPr>
            <a:picLocks noChangeAspect="1"/>
          </p:cNvPicPr>
          <p:nvPr/>
        </p:nvPicPr>
        <p:blipFill rotWithShape="1">
          <a:blip r:embed="rId2"/>
          <a:srcRect t="18964" b="391"/>
          <a:stretch/>
        </p:blipFill>
        <p:spPr>
          <a:xfrm>
            <a:off x="8301308" y="2430194"/>
            <a:ext cx="3551310" cy="1997612"/>
          </a:xfrm>
          <a:prstGeom prst="rect">
            <a:avLst/>
          </a:prstGeom>
          <a:effectLst>
            <a:outerShdw blurRad="50800" dist="50800" dir="5400000" sx="73402" sy="73402" algn="ctr" rotWithShape="0">
              <a:schemeClr val="bg1">
                <a:alpha val="0"/>
              </a:schemeClr>
            </a:outerShdw>
          </a:effectLst>
        </p:spPr>
      </p:pic>
      <p:sp>
        <p:nvSpPr>
          <p:cNvPr id="130" name="Content Placeholder 2">
            <a:extLst>
              <a:ext uri="{FF2B5EF4-FFF2-40B4-BE49-F238E27FC236}">
                <a16:creationId xmlns:a16="http://schemas.microsoft.com/office/drawing/2014/main" id="{DB2922A1-7524-0F91-BBD2-1BCB636BDCF8}"/>
              </a:ext>
            </a:extLst>
          </p:cNvPr>
          <p:cNvSpPr txBox="1">
            <a:spLocks/>
          </p:cNvSpPr>
          <p:nvPr/>
        </p:nvSpPr>
        <p:spPr>
          <a:xfrm>
            <a:off x="856705" y="1521685"/>
            <a:ext cx="7243056" cy="4728231"/>
          </a:xfr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Artificial Intelligence (AI) refers to the </a:t>
            </a:r>
            <a:r>
              <a:rPr lang="en-US" b="1" dirty="0">
                <a:solidFill>
                  <a:srgbClr val="00A0CC"/>
                </a:solidFill>
              </a:rPr>
              <a:t>simulation of human intelligence </a:t>
            </a:r>
            <a:r>
              <a:rPr lang="en-US" dirty="0">
                <a:solidFill>
                  <a:srgbClr val="00A0CC"/>
                </a:solidFill>
              </a:rPr>
              <a:t>in </a:t>
            </a:r>
            <a:r>
              <a:rPr lang="en-US" b="1" dirty="0">
                <a:solidFill>
                  <a:srgbClr val="00A0CC"/>
                </a:solidFill>
              </a:rPr>
              <a:t>machines</a:t>
            </a:r>
            <a:r>
              <a:rPr lang="en-US" dirty="0">
                <a:solidFill>
                  <a:srgbClr val="00A0CC"/>
                </a:solidFill>
              </a:rPr>
              <a:t> </a:t>
            </a:r>
            <a:r>
              <a:rPr lang="en-US" dirty="0"/>
              <a:t>that are programmed to think, learn, and perform tasks autonomously</a:t>
            </a:r>
          </a:p>
          <a:p>
            <a:pPr marL="0" indent="0" algn="ctr">
              <a:buFont typeface="Arial" panose="020B0604020202020204" pitchFamily="34" charset="0"/>
              <a:buNone/>
            </a:pPr>
            <a:endParaRPr lang="en-US" sz="1200" dirty="0"/>
          </a:p>
          <a:p>
            <a:pPr marL="0" indent="0" algn="ctr">
              <a:buFont typeface="Arial" panose="020B0604020202020204" pitchFamily="34" charset="0"/>
              <a:buNone/>
            </a:pPr>
            <a:r>
              <a:rPr lang="en-US" dirty="0"/>
              <a:t>OR</a:t>
            </a:r>
          </a:p>
          <a:p>
            <a:pPr marL="0" indent="0" algn="ctr">
              <a:buFont typeface="Arial" panose="020B0604020202020204" pitchFamily="34" charset="0"/>
              <a:buNone/>
            </a:pPr>
            <a:endParaRPr lang="en-US" sz="1200" dirty="0"/>
          </a:p>
          <a:p>
            <a:pPr marL="0" indent="0" algn="ctr">
              <a:buFont typeface="Arial" panose="020B0604020202020204" pitchFamily="34" charset="0"/>
              <a:buNone/>
            </a:pPr>
            <a:r>
              <a:rPr lang="en-US" dirty="0"/>
              <a:t>	The capability of </a:t>
            </a:r>
            <a:r>
              <a:rPr lang="en-US" b="1" dirty="0">
                <a:solidFill>
                  <a:srgbClr val="00A0CC"/>
                </a:solidFill>
              </a:rPr>
              <a:t>computer systems </a:t>
            </a:r>
            <a:r>
              <a:rPr lang="en-US" dirty="0"/>
              <a:t>or algorithms to </a:t>
            </a:r>
            <a:r>
              <a:rPr lang="en-US" b="1" dirty="0">
                <a:solidFill>
                  <a:srgbClr val="00A0CC"/>
                </a:solidFill>
              </a:rPr>
              <a:t>imitate intelligent human</a:t>
            </a:r>
            <a:r>
              <a:rPr lang="en-US" dirty="0">
                <a:solidFill>
                  <a:srgbClr val="00A0CC"/>
                </a:solidFill>
              </a:rPr>
              <a:t> </a:t>
            </a:r>
            <a:r>
              <a:rPr lang="en-US" dirty="0"/>
              <a:t>behavior</a:t>
            </a:r>
            <a:endParaRPr lang="en-PK" i="1"/>
          </a:p>
        </p:txBody>
      </p:sp>
      <p:sp>
        <p:nvSpPr>
          <p:cNvPr id="131" name="Date Placeholder 3">
            <a:extLst>
              <a:ext uri="{FF2B5EF4-FFF2-40B4-BE49-F238E27FC236}">
                <a16:creationId xmlns:a16="http://schemas.microsoft.com/office/drawing/2014/main" id="{ED59C514-A209-C561-5524-FC4C3D392EFE}"/>
              </a:ext>
            </a:extLst>
          </p:cNvPr>
          <p:cNvSpPr txBox="1">
            <a:spLocks/>
          </p:cNvSpPr>
          <p:nvPr/>
        </p:nvSpPr>
        <p:spPr>
          <a:xfrm>
            <a:off x="8301308" y="4665970"/>
            <a:ext cx="3551310" cy="665764"/>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sz="1000" b="1" dirty="0">
                <a:latin typeface="+mj-lt"/>
                <a:hlinkClick r:id="rId3"/>
              </a:rPr>
              <a:t>Source: Artificial intelligence Definition &amp; Meaning - Merriam-Webster</a:t>
            </a:r>
            <a:endParaRPr lang="en-PK" sz="700" b="1">
              <a:solidFill>
                <a:schemeClr val="tx1">
                  <a:lumMod val="50000"/>
                  <a:lumOff val="50000"/>
                </a:schemeClr>
              </a:solidFill>
              <a:latin typeface="+mj-lt"/>
            </a:endParaRPr>
          </a:p>
        </p:txBody>
      </p:sp>
      <p:sp>
        <p:nvSpPr>
          <p:cNvPr id="8" name="Title 12">
            <a:extLst>
              <a:ext uri="{FF2B5EF4-FFF2-40B4-BE49-F238E27FC236}">
                <a16:creationId xmlns:a16="http://schemas.microsoft.com/office/drawing/2014/main" id="{280F349A-19F7-E7DE-F67F-EB30FE04C120}"/>
              </a:ext>
            </a:extLst>
          </p:cNvPr>
          <p:cNvSpPr txBox="1">
            <a:spLocks/>
          </p:cNvSpPr>
          <p:nvPr/>
        </p:nvSpPr>
        <p:spPr>
          <a:xfrm>
            <a:off x="563311" y="579399"/>
            <a:ext cx="10831520" cy="78516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2400" b="1" i="0" kern="1200" dirty="0">
                <a:solidFill>
                  <a:schemeClr val="tx1"/>
                </a:solidFill>
                <a:latin typeface="+mj-lt"/>
                <a:ea typeface="+mj-ea"/>
                <a:cs typeface="Calibri" panose="020F0502020204030204" pitchFamily="34" charset="0"/>
              </a:defRPr>
            </a:lvl1pPr>
          </a:lstStyle>
          <a:p>
            <a:r>
              <a:rPr lang="en-GB" dirty="0"/>
              <a:t>Artificial intelligence – </a:t>
            </a:r>
            <a:r>
              <a:rPr lang="en-GB" i="1" dirty="0"/>
              <a:t>Aligning on definition</a:t>
            </a:r>
          </a:p>
        </p:txBody>
      </p:sp>
      <p:sp>
        <p:nvSpPr>
          <p:cNvPr id="10" name="Text Placeholder 2">
            <a:extLst>
              <a:ext uri="{FF2B5EF4-FFF2-40B4-BE49-F238E27FC236}">
                <a16:creationId xmlns:a16="http://schemas.microsoft.com/office/drawing/2014/main" id="{3D3A55BF-6E66-3799-4E2E-C9B413CA9937}"/>
              </a:ext>
            </a:extLst>
          </p:cNvPr>
          <p:cNvSpPr>
            <a:spLocks noGrp="1"/>
          </p:cNvSpPr>
          <p:nvPr>
            <p:ph type="body" sz="quarter" idx="10"/>
          </p:nvPr>
        </p:nvSpPr>
        <p:spPr>
          <a:xfrm>
            <a:off x="633711" y="419101"/>
            <a:ext cx="3705225" cy="209550"/>
          </a:xfrm>
        </p:spPr>
        <p:txBody>
          <a:bodyPr/>
          <a:lstStyle/>
          <a:p>
            <a:r>
              <a:rPr lang="fr-FR" dirty="0"/>
              <a:t>1. AI KEY CONCEPTS</a:t>
            </a:r>
          </a:p>
        </p:txBody>
      </p:sp>
    </p:spTree>
    <p:extLst>
      <p:ext uri="{BB962C8B-B14F-4D97-AF65-F5344CB8AC3E}">
        <p14:creationId xmlns:p14="http://schemas.microsoft.com/office/powerpoint/2010/main" val="415634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4EC2C-FA1F-9E05-8950-331CD4601F01}"/>
              </a:ext>
            </a:extLst>
          </p:cNvPr>
          <p:cNvSpPr txBox="1"/>
          <p:nvPr/>
        </p:nvSpPr>
        <p:spPr>
          <a:xfrm>
            <a:off x="1154731" y="6583984"/>
            <a:ext cx="7196919" cy="200055"/>
          </a:xfrm>
          <a:prstGeom prst="rect">
            <a:avLst/>
          </a:prstGeom>
          <a:noFill/>
        </p:spPr>
        <p:txBody>
          <a:bodyPr wrap="square" rtlCol="0">
            <a:spAutoFit/>
          </a:bodyPr>
          <a:lstStyle/>
          <a:p>
            <a:r>
              <a:rPr lang="en-GB" sz="700" dirty="0">
                <a:latin typeface="+mj-lt"/>
                <a:hlinkClick r:id="rId2" tooltip="https://devopedia.org/natural-language-processing"/>
              </a:rPr>
              <a:t>Source: </a:t>
            </a:r>
            <a:r>
              <a:rPr lang="en-PK" sz="700">
                <a:latin typeface="+mj-lt"/>
                <a:hlinkClick r:id="rId2" tooltip="https://devopedia.org/natural-language-processing"/>
              </a:rPr>
              <a:t>This Photo</a:t>
            </a:r>
            <a:r>
              <a:rPr lang="en-PK" sz="700">
                <a:latin typeface="+mj-lt"/>
              </a:rPr>
              <a:t> by Unknown Author is licensed under </a:t>
            </a:r>
            <a:r>
              <a:rPr lang="en-PK" sz="700">
                <a:latin typeface="+mj-lt"/>
                <a:hlinkClick r:id="rId3" tooltip="https://creativecommons.org/licenses/by-sa/3.0/"/>
              </a:rPr>
              <a:t>CC BY-SA</a:t>
            </a:r>
            <a:endParaRPr lang="en-PK" sz="700">
              <a:latin typeface="+mj-lt"/>
            </a:endParaRPr>
          </a:p>
        </p:txBody>
      </p:sp>
      <p:grpSp>
        <p:nvGrpSpPr>
          <p:cNvPr id="14" name="Group 13">
            <a:extLst>
              <a:ext uri="{FF2B5EF4-FFF2-40B4-BE49-F238E27FC236}">
                <a16:creationId xmlns:a16="http://schemas.microsoft.com/office/drawing/2014/main" id="{58470691-3D50-DD29-EB75-302C63BA1071}"/>
              </a:ext>
            </a:extLst>
          </p:cNvPr>
          <p:cNvGrpSpPr/>
          <p:nvPr/>
        </p:nvGrpSpPr>
        <p:grpSpPr>
          <a:xfrm>
            <a:off x="469557" y="1325045"/>
            <a:ext cx="11107244" cy="5121064"/>
            <a:chOff x="469557" y="799530"/>
            <a:chExt cx="11107244" cy="5121064"/>
          </a:xfrm>
        </p:grpSpPr>
        <p:grpSp>
          <p:nvGrpSpPr>
            <p:cNvPr id="12" name="Group 11">
              <a:extLst>
                <a:ext uri="{FF2B5EF4-FFF2-40B4-BE49-F238E27FC236}">
                  <a16:creationId xmlns:a16="http://schemas.microsoft.com/office/drawing/2014/main" id="{1FD96374-2791-88E7-3399-A4669280A505}"/>
                </a:ext>
              </a:extLst>
            </p:cNvPr>
            <p:cNvGrpSpPr/>
            <p:nvPr/>
          </p:nvGrpSpPr>
          <p:grpSpPr>
            <a:xfrm>
              <a:off x="469557" y="799530"/>
              <a:ext cx="11107244" cy="5121064"/>
              <a:chOff x="469557" y="799530"/>
              <a:chExt cx="11107244" cy="5121064"/>
            </a:xfrm>
          </p:grpSpPr>
          <p:pic>
            <p:nvPicPr>
              <p:cNvPr id="4" name="Picture 3" descr="A diagram of different types of data&#10;&#10;Description automatically generated">
                <a:extLst>
                  <a:ext uri="{FF2B5EF4-FFF2-40B4-BE49-F238E27FC236}">
                    <a16:creationId xmlns:a16="http://schemas.microsoft.com/office/drawing/2014/main" id="{CE0FF3A8-BA4F-9D12-F5CB-557AC36315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1563078" y="1077708"/>
                <a:ext cx="8728693" cy="4702583"/>
              </a:xfrm>
              <a:prstGeom prst="rect">
                <a:avLst/>
              </a:prstGeom>
            </p:spPr>
          </p:pic>
          <p:sp>
            <p:nvSpPr>
              <p:cNvPr id="7" name="TextBox 6">
                <a:extLst>
                  <a:ext uri="{FF2B5EF4-FFF2-40B4-BE49-F238E27FC236}">
                    <a16:creationId xmlns:a16="http://schemas.microsoft.com/office/drawing/2014/main" id="{059869B0-B5CC-3B70-4B94-02CB7C54D037}"/>
                  </a:ext>
                </a:extLst>
              </p:cNvPr>
              <p:cNvSpPr txBox="1"/>
              <p:nvPr/>
            </p:nvSpPr>
            <p:spPr>
              <a:xfrm>
                <a:off x="7006022" y="799530"/>
                <a:ext cx="3508162" cy="738664"/>
              </a:xfrm>
              <a:prstGeom prst="rect">
                <a:avLst/>
              </a:prstGeom>
              <a:noFill/>
            </p:spPr>
            <p:txBody>
              <a:bodyPr wrap="square">
                <a:spAutoFit/>
              </a:bodyPr>
              <a:lstStyle/>
              <a:p>
                <a:r>
                  <a:rPr lang="en-US" sz="1400" b="1" i="0" dirty="0">
                    <a:solidFill>
                      <a:srgbClr val="00A0CC"/>
                    </a:solidFill>
                    <a:effectLst/>
                  </a:rPr>
                  <a:t>AI is the broader concept </a:t>
                </a:r>
                <a:r>
                  <a:rPr lang="en-US" sz="1400" b="0" i="0" dirty="0">
                    <a:solidFill>
                      <a:srgbClr val="0D0D0D"/>
                    </a:solidFill>
                    <a:effectLst/>
                  </a:rPr>
                  <a:t>of machines simulating human intelligence, covering a wide array of tasks</a:t>
                </a:r>
                <a:endParaRPr lang="en-US" sz="1400" dirty="0"/>
              </a:p>
            </p:txBody>
          </p:sp>
          <p:sp>
            <p:nvSpPr>
              <p:cNvPr id="9" name="TextBox 8">
                <a:extLst>
                  <a:ext uri="{FF2B5EF4-FFF2-40B4-BE49-F238E27FC236}">
                    <a16:creationId xmlns:a16="http://schemas.microsoft.com/office/drawing/2014/main" id="{51631655-CB2D-5D99-BF27-32084306326E}"/>
                  </a:ext>
                </a:extLst>
              </p:cNvPr>
              <p:cNvSpPr txBox="1"/>
              <p:nvPr/>
            </p:nvSpPr>
            <p:spPr>
              <a:xfrm>
                <a:off x="469557" y="1767437"/>
                <a:ext cx="3128902" cy="1384995"/>
              </a:xfrm>
              <a:prstGeom prst="rect">
                <a:avLst/>
              </a:prstGeom>
              <a:noFill/>
            </p:spPr>
            <p:txBody>
              <a:bodyPr wrap="square">
                <a:spAutoFit/>
              </a:bodyPr>
              <a:lstStyle/>
              <a:p>
                <a:pPr algn="ctr"/>
                <a:r>
                  <a:rPr lang="en-US" sz="1400" b="1" i="0" dirty="0">
                    <a:solidFill>
                      <a:srgbClr val="00A0CC"/>
                    </a:solidFill>
                    <a:effectLst/>
                  </a:rPr>
                  <a:t>Machine Learning (ML), </a:t>
                </a:r>
                <a:r>
                  <a:rPr lang="en-US" sz="1400" b="0" i="0" dirty="0">
                    <a:solidFill>
                      <a:srgbClr val="0D0D0D"/>
                    </a:solidFill>
                    <a:effectLst/>
                  </a:rPr>
                  <a:t>a subset </a:t>
                </a:r>
                <a:r>
                  <a:rPr lang="en-US" sz="1400" b="0" i="0" dirty="0">
                    <a:solidFill>
                      <a:srgbClr val="00A0CC"/>
                    </a:solidFill>
                    <a:effectLst/>
                  </a:rPr>
                  <a:t>that </a:t>
                </a:r>
                <a:r>
                  <a:rPr lang="en-US" sz="1400" b="1" i="0" dirty="0">
                    <a:solidFill>
                      <a:srgbClr val="00A0CC"/>
                    </a:solidFill>
                    <a:effectLst/>
                  </a:rPr>
                  <a:t>empowers machines to learn from data</a:t>
                </a:r>
                <a:r>
                  <a:rPr lang="en-US" sz="1400" b="0" i="0" dirty="0">
                    <a:solidFill>
                      <a:srgbClr val="0D0D0D"/>
                    </a:solidFill>
                    <a:effectLst/>
                  </a:rPr>
                  <a:t>, recognize patterns, and make decisions without being explicitly programmed. It's like giving machines the ability to learn and improve from experience.</a:t>
                </a:r>
              </a:p>
            </p:txBody>
          </p:sp>
          <p:sp>
            <p:nvSpPr>
              <p:cNvPr id="10" name="TextBox 9">
                <a:extLst>
                  <a:ext uri="{FF2B5EF4-FFF2-40B4-BE49-F238E27FC236}">
                    <a16:creationId xmlns:a16="http://schemas.microsoft.com/office/drawing/2014/main" id="{D366CB42-DFE8-745A-0483-872C00C0B37F}"/>
                  </a:ext>
                </a:extLst>
              </p:cNvPr>
              <p:cNvSpPr txBox="1"/>
              <p:nvPr/>
            </p:nvSpPr>
            <p:spPr>
              <a:xfrm>
                <a:off x="469557" y="3889269"/>
                <a:ext cx="3128902" cy="2031325"/>
              </a:xfrm>
              <a:prstGeom prst="rect">
                <a:avLst/>
              </a:prstGeom>
              <a:noFill/>
            </p:spPr>
            <p:txBody>
              <a:bodyPr wrap="square">
                <a:spAutoFit/>
              </a:bodyPr>
              <a:lstStyle/>
              <a:p>
                <a:pPr algn="ctr"/>
                <a:r>
                  <a:rPr lang="en-US" sz="1400" b="1" i="0" dirty="0">
                    <a:solidFill>
                      <a:srgbClr val="00A0CC"/>
                    </a:solidFill>
                    <a:effectLst/>
                  </a:rPr>
                  <a:t>Deep Learning (DL) </a:t>
                </a:r>
                <a:r>
                  <a:rPr lang="en-US" sz="1400" i="0" dirty="0">
                    <a:solidFill>
                      <a:srgbClr val="0D0D0D"/>
                    </a:solidFill>
                    <a:effectLst/>
                  </a:rPr>
                  <a:t>takes ML a step further. It's a subfield of ML that involves </a:t>
                </a:r>
                <a:r>
                  <a:rPr lang="en-US" sz="1400" b="1" i="0" dirty="0">
                    <a:solidFill>
                      <a:srgbClr val="00A0CC"/>
                    </a:solidFill>
                    <a:effectLst/>
                  </a:rPr>
                  <a:t>neural networks with multiple layers </a:t>
                </a:r>
                <a:r>
                  <a:rPr lang="en-US" sz="1400" i="0" dirty="0">
                    <a:solidFill>
                      <a:srgbClr val="0D0D0D"/>
                    </a:solidFill>
                    <a:effectLst/>
                  </a:rPr>
                  <a:t>(deep neural networks). DL is particularly powerful in handling complex tasks like image and speech recognition, language translation, and more. It </a:t>
                </a:r>
                <a:r>
                  <a:rPr lang="en-US" sz="1400" b="1" i="0" dirty="0">
                    <a:solidFill>
                      <a:srgbClr val="00A0CC"/>
                    </a:solidFill>
                    <a:effectLst/>
                  </a:rPr>
                  <a:t>adds depth to the learning process</a:t>
                </a:r>
                <a:r>
                  <a:rPr lang="en-US" sz="1400" i="0" dirty="0">
                    <a:solidFill>
                      <a:srgbClr val="00A0CC"/>
                    </a:solidFill>
                    <a:effectLst/>
                  </a:rPr>
                  <a:t>.</a:t>
                </a:r>
              </a:p>
            </p:txBody>
          </p:sp>
          <p:sp>
            <p:nvSpPr>
              <p:cNvPr id="11" name="TextBox 10">
                <a:extLst>
                  <a:ext uri="{FF2B5EF4-FFF2-40B4-BE49-F238E27FC236}">
                    <a16:creationId xmlns:a16="http://schemas.microsoft.com/office/drawing/2014/main" id="{8494F859-D8C3-84B9-1B42-5834AA034CEE}"/>
                  </a:ext>
                </a:extLst>
              </p:cNvPr>
              <p:cNvSpPr txBox="1"/>
              <p:nvPr/>
            </p:nvSpPr>
            <p:spPr>
              <a:xfrm>
                <a:off x="8447899" y="2479645"/>
                <a:ext cx="3128902" cy="1815882"/>
              </a:xfrm>
              <a:prstGeom prst="rect">
                <a:avLst/>
              </a:prstGeom>
              <a:noFill/>
            </p:spPr>
            <p:txBody>
              <a:bodyPr wrap="square">
                <a:spAutoFit/>
              </a:bodyPr>
              <a:lstStyle/>
              <a:p>
                <a:pPr algn="ctr"/>
                <a:r>
                  <a:rPr lang="en-US" sz="1400" b="1" i="0" dirty="0">
                    <a:solidFill>
                      <a:srgbClr val="00A0CC"/>
                    </a:solidFill>
                    <a:effectLst/>
                  </a:rPr>
                  <a:t>Natural Language Processing (NLP)</a:t>
                </a:r>
                <a:r>
                  <a:rPr lang="en-US" sz="1400" b="1" i="0" dirty="0">
                    <a:solidFill>
                      <a:srgbClr val="0D0D0D"/>
                    </a:solidFill>
                    <a:effectLst/>
                  </a:rPr>
                  <a:t> </a:t>
                </a:r>
                <a:r>
                  <a:rPr lang="en-US" sz="1400" i="0" dirty="0">
                    <a:solidFill>
                      <a:srgbClr val="0D0D0D"/>
                    </a:solidFill>
                    <a:effectLst/>
                  </a:rPr>
                  <a:t>is another subset, focusing on </a:t>
                </a:r>
                <a:r>
                  <a:rPr lang="en-US" sz="1400" b="1" i="0" dirty="0">
                    <a:solidFill>
                      <a:srgbClr val="00A0CC"/>
                    </a:solidFill>
                    <a:effectLst/>
                  </a:rPr>
                  <a:t>the interaction between computers and human language</a:t>
                </a:r>
                <a:r>
                  <a:rPr lang="en-US" sz="1400" i="0" dirty="0">
                    <a:solidFill>
                      <a:srgbClr val="0D0D0D"/>
                    </a:solidFill>
                    <a:effectLst/>
                  </a:rPr>
                  <a:t>. It involves understanding, interpreting, and generating human-like language. Think of it as making communication between machines and humans more seamless.</a:t>
                </a:r>
              </a:p>
            </p:txBody>
          </p:sp>
        </p:grpSp>
        <p:sp>
          <p:nvSpPr>
            <p:cNvPr id="13" name="Rounded Rectangle 12">
              <a:extLst>
                <a:ext uri="{FF2B5EF4-FFF2-40B4-BE49-F238E27FC236}">
                  <a16:creationId xmlns:a16="http://schemas.microsoft.com/office/drawing/2014/main" id="{06E2E8DB-23E0-EB13-A1A0-85C5FA96C136}"/>
                </a:ext>
              </a:extLst>
            </p:cNvPr>
            <p:cNvSpPr/>
            <p:nvPr/>
          </p:nvSpPr>
          <p:spPr>
            <a:xfrm>
              <a:off x="8145517" y="4246179"/>
              <a:ext cx="1912883" cy="135583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Arrow Connector 15">
            <a:extLst>
              <a:ext uri="{FF2B5EF4-FFF2-40B4-BE49-F238E27FC236}">
                <a16:creationId xmlns:a16="http://schemas.microsoft.com/office/drawing/2014/main" id="{A3AAD109-51F8-43BB-703C-031DBEADC894}"/>
              </a:ext>
            </a:extLst>
          </p:cNvPr>
          <p:cNvCxnSpPr/>
          <p:nvPr/>
        </p:nvCxnSpPr>
        <p:spPr>
          <a:xfrm>
            <a:off x="3598459" y="2931588"/>
            <a:ext cx="1288851" cy="295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793B667-9981-D057-6A17-9B735BBE6A0F}"/>
              </a:ext>
            </a:extLst>
          </p:cNvPr>
          <p:cNvCxnSpPr>
            <a:cxnSpLocks/>
            <a:stCxn id="10" idx="3"/>
          </p:cNvCxnSpPr>
          <p:nvPr/>
        </p:nvCxnSpPr>
        <p:spPr>
          <a:xfrm flipV="1">
            <a:off x="3598459" y="4540469"/>
            <a:ext cx="1288851" cy="889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A07F467-A2A5-F7D2-6917-F37BF69581E5}"/>
              </a:ext>
            </a:extLst>
          </p:cNvPr>
          <p:cNvCxnSpPr>
            <a:cxnSpLocks/>
            <a:stCxn id="7" idx="1"/>
          </p:cNvCxnSpPr>
          <p:nvPr/>
        </p:nvCxnSpPr>
        <p:spPr>
          <a:xfrm flipH="1">
            <a:off x="6252519" y="1694377"/>
            <a:ext cx="753503" cy="59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2A6FA7-4D1F-1724-C6DB-CAABB3976A86}"/>
              </a:ext>
            </a:extLst>
          </p:cNvPr>
          <p:cNvCxnSpPr/>
          <p:nvPr/>
        </p:nvCxnSpPr>
        <p:spPr>
          <a:xfrm flipH="1">
            <a:off x="7210097" y="3813073"/>
            <a:ext cx="1209761" cy="141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itle 12">
            <a:extLst>
              <a:ext uri="{FF2B5EF4-FFF2-40B4-BE49-F238E27FC236}">
                <a16:creationId xmlns:a16="http://schemas.microsoft.com/office/drawing/2014/main" id="{ABEC0487-2D74-FA5B-F948-BFF17A3D465A}"/>
              </a:ext>
            </a:extLst>
          </p:cNvPr>
          <p:cNvSpPr txBox="1">
            <a:spLocks/>
          </p:cNvSpPr>
          <p:nvPr/>
        </p:nvSpPr>
        <p:spPr>
          <a:xfrm>
            <a:off x="563311" y="579399"/>
            <a:ext cx="10831520" cy="78516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2400" b="1" i="0" kern="1200" dirty="0">
                <a:solidFill>
                  <a:schemeClr val="tx1"/>
                </a:solidFill>
                <a:latin typeface="+mj-lt"/>
                <a:ea typeface="+mj-ea"/>
                <a:cs typeface="Calibri" panose="020F0502020204030204" pitchFamily="34" charset="0"/>
              </a:defRPr>
            </a:lvl1pPr>
          </a:lstStyle>
          <a:p>
            <a:r>
              <a:rPr lang="en-GB" dirty="0"/>
              <a:t>Components of AI</a:t>
            </a:r>
          </a:p>
        </p:txBody>
      </p:sp>
      <p:sp>
        <p:nvSpPr>
          <p:cNvPr id="27" name="Text Placeholder 2">
            <a:extLst>
              <a:ext uri="{FF2B5EF4-FFF2-40B4-BE49-F238E27FC236}">
                <a16:creationId xmlns:a16="http://schemas.microsoft.com/office/drawing/2014/main" id="{F3A3E1BE-6B7D-046D-6797-DB07A12F1449}"/>
              </a:ext>
            </a:extLst>
          </p:cNvPr>
          <p:cNvSpPr>
            <a:spLocks noGrp="1"/>
          </p:cNvSpPr>
          <p:nvPr>
            <p:ph type="body" sz="quarter" idx="10"/>
          </p:nvPr>
        </p:nvSpPr>
        <p:spPr>
          <a:xfrm>
            <a:off x="547211" y="419101"/>
            <a:ext cx="3705225" cy="209550"/>
          </a:xfrm>
        </p:spPr>
        <p:txBody>
          <a:bodyPr/>
          <a:lstStyle/>
          <a:p>
            <a:r>
              <a:rPr lang="fr-FR" dirty="0"/>
              <a:t>1. AI KEY CONCEPTS</a:t>
            </a:r>
          </a:p>
        </p:txBody>
      </p:sp>
    </p:spTree>
    <p:extLst>
      <p:ext uri="{BB962C8B-B14F-4D97-AF65-F5344CB8AC3E}">
        <p14:creationId xmlns:p14="http://schemas.microsoft.com/office/powerpoint/2010/main" val="66616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fr-FR" dirty="0"/>
              <a:t>3 types of AI</a:t>
            </a:r>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1. AI KEY CONCEPTS</a:t>
            </a:r>
          </a:p>
        </p:txBody>
      </p:sp>
      <p:sp>
        <p:nvSpPr>
          <p:cNvPr id="8" name="Date Placeholder 3">
            <a:extLst>
              <a:ext uri="{FF2B5EF4-FFF2-40B4-BE49-F238E27FC236}">
                <a16:creationId xmlns:a16="http://schemas.microsoft.com/office/drawing/2014/main" id="{CF711FAF-5F86-D0D1-2E6C-83B307CF6A3F}"/>
              </a:ext>
            </a:extLst>
          </p:cNvPr>
          <p:cNvSpPr txBox="1">
            <a:spLocks/>
          </p:cNvSpPr>
          <p:nvPr/>
        </p:nvSpPr>
        <p:spPr>
          <a:xfrm>
            <a:off x="930273" y="6382077"/>
            <a:ext cx="11272595" cy="51183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900" b="1" dirty="0">
                <a:latin typeface="+mj-lt"/>
                <a:hlinkClick r:id="rId2"/>
              </a:rPr>
              <a:t>Source: Understanding the different types of artificial intelligence - IBM Blog</a:t>
            </a:r>
            <a:endParaRPr lang="en-PK" sz="900" b="1">
              <a:solidFill>
                <a:schemeClr val="tx1">
                  <a:lumMod val="50000"/>
                  <a:lumOff val="50000"/>
                </a:schemeClr>
              </a:solidFill>
              <a:latin typeface="+mj-lt"/>
            </a:endParaRPr>
          </a:p>
        </p:txBody>
      </p:sp>
      <p:sp>
        <p:nvSpPr>
          <p:cNvPr id="4" name="Rectangle 3">
            <a:extLst>
              <a:ext uri="{FF2B5EF4-FFF2-40B4-BE49-F238E27FC236}">
                <a16:creationId xmlns:a16="http://schemas.microsoft.com/office/drawing/2014/main" id="{A3274020-8921-92B0-4AE3-530B4173F227}"/>
              </a:ext>
            </a:extLst>
          </p:cNvPr>
          <p:cNvSpPr/>
          <p:nvPr/>
        </p:nvSpPr>
        <p:spPr>
          <a:xfrm>
            <a:off x="1006120" y="1433207"/>
            <a:ext cx="2420340" cy="628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342900" indent="-342900" algn="ctr">
              <a:buAutoNum type="arabicPeriod"/>
            </a:pPr>
            <a:r>
              <a:rPr lang="en-US" sz="1600" b="1" dirty="0"/>
              <a:t>Narrow AI </a:t>
            </a:r>
          </a:p>
          <a:p>
            <a:pPr algn="ctr"/>
            <a:r>
              <a:rPr lang="en-US" sz="1200" b="1" i="1" dirty="0"/>
              <a:t>(Weak AI)</a:t>
            </a:r>
          </a:p>
        </p:txBody>
      </p:sp>
      <p:sp>
        <p:nvSpPr>
          <p:cNvPr id="5" name="Rectangle 4">
            <a:extLst>
              <a:ext uri="{FF2B5EF4-FFF2-40B4-BE49-F238E27FC236}">
                <a16:creationId xmlns:a16="http://schemas.microsoft.com/office/drawing/2014/main" id="{640A4556-06A5-2EF5-9890-6F85C8B3EB40}"/>
              </a:ext>
            </a:extLst>
          </p:cNvPr>
          <p:cNvSpPr/>
          <p:nvPr/>
        </p:nvSpPr>
        <p:spPr>
          <a:xfrm>
            <a:off x="1006120" y="2864812"/>
            <a:ext cx="2420340" cy="628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 General AI </a:t>
            </a:r>
          </a:p>
          <a:p>
            <a:pPr algn="ctr"/>
            <a:r>
              <a:rPr lang="en-US" sz="1200" b="1" i="1" dirty="0"/>
              <a:t>(AGI) </a:t>
            </a:r>
          </a:p>
        </p:txBody>
      </p:sp>
      <p:sp>
        <p:nvSpPr>
          <p:cNvPr id="7" name="Rectangle 6">
            <a:extLst>
              <a:ext uri="{FF2B5EF4-FFF2-40B4-BE49-F238E27FC236}">
                <a16:creationId xmlns:a16="http://schemas.microsoft.com/office/drawing/2014/main" id="{CB68B6D2-5DE4-D1E2-E787-21554E5BE4CC}"/>
              </a:ext>
            </a:extLst>
          </p:cNvPr>
          <p:cNvSpPr/>
          <p:nvPr/>
        </p:nvSpPr>
        <p:spPr>
          <a:xfrm>
            <a:off x="3985441" y="1405071"/>
            <a:ext cx="7524605" cy="1284291"/>
          </a:xfrm>
          <a:prstGeom prst="rect">
            <a:avLst/>
          </a:prstGeom>
        </p:spPr>
        <p:txBody>
          <a:bodyPr wrap="square">
            <a:noAutofit/>
          </a:bodyPr>
          <a:lstStyle/>
          <a:p>
            <a:r>
              <a:rPr lang="en-US" sz="1600" dirty="0"/>
              <a:t>Specialized in </a:t>
            </a:r>
            <a:r>
              <a:rPr lang="en-US" sz="1600" b="1" dirty="0"/>
              <a:t>performing specific tasks</a:t>
            </a:r>
            <a:r>
              <a:rPr lang="en-US" sz="1600" dirty="0"/>
              <a:t>, they can automate repetitive workflows, enhance decision-making, and deliver personalized recommendations</a:t>
            </a:r>
          </a:p>
          <a:p>
            <a:endParaRPr lang="en-US" sz="1600" dirty="0"/>
          </a:p>
          <a:p>
            <a:r>
              <a:rPr lang="en-US" sz="1200" i="1" dirty="0"/>
              <a:t>e.g. image recognition, natural language processing, predictive analytics or implementations such as Siri, Apple's virtual assistant &amp; Google’s assistant designed for specific tasks like setting reminders, sending messages </a:t>
            </a:r>
          </a:p>
        </p:txBody>
      </p:sp>
      <p:sp>
        <p:nvSpPr>
          <p:cNvPr id="9" name="Rectangle 8">
            <a:extLst>
              <a:ext uri="{FF2B5EF4-FFF2-40B4-BE49-F238E27FC236}">
                <a16:creationId xmlns:a16="http://schemas.microsoft.com/office/drawing/2014/main" id="{C5AA5E1C-198D-CBAF-1EF9-22DC603B0C76}"/>
              </a:ext>
            </a:extLst>
          </p:cNvPr>
          <p:cNvSpPr/>
          <p:nvPr/>
        </p:nvSpPr>
        <p:spPr>
          <a:xfrm>
            <a:off x="3980642" y="2839875"/>
            <a:ext cx="7423082" cy="1413891"/>
          </a:xfrm>
          <a:prstGeom prst="rect">
            <a:avLst/>
          </a:prstGeom>
        </p:spPr>
        <p:txBody>
          <a:bodyPr wrap="square">
            <a:noAutofit/>
          </a:bodyPr>
          <a:lstStyle/>
          <a:p>
            <a:r>
              <a:rPr lang="en-US" sz="1600" b="1" dirty="0"/>
              <a:t>Versatile problem solving;</a:t>
            </a:r>
            <a:r>
              <a:rPr lang="en-US" sz="1600" dirty="0"/>
              <a:t> capable of understanding, learning, and executing tasks across diverse domains, like human intelligence</a:t>
            </a:r>
          </a:p>
          <a:p>
            <a:endParaRPr lang="en-US" sz="1600" dirty="0"/>
          </a:p>
          <a:p>
            <a:r>
              <a:rPr lang="en-US" sz="1200" i="1" dirty="0"/>
              <a:t>General AI is still (somewhat) theoretical, an illustrative example could be an AI system that, like a human, can comprehend, learn, and perform a wide array of tasks across diverse domains. </a:t>
            </a:r>
            <a:r>
              <a:rPr lang="en-US" sz="1200" b="1" i="1" dirty="0"/>
              <a:t>Presently, no fully realized General AI exists</a:t>
            </a:r>
          </a:p>
        </p:txBody>
      </p:sp>
      <p:sp>
        <p:nvSpPr>
          <p:cNvPr id="10" name="Rectangle 9">
            <a:extLst>
              <a:ext uri="{FF2B5EF4-FFF2-40B4-BE49-F238E27FC236}">
                <a16:creationId xmlns:a16="http://schemas.microsoft.com/office/drawing/2014/main" id="{CA57A4A8-D03D-4C0E-3CFD-87BF15206835}"/>
              </a:ext>
            </a:extLst>
          </p:cNvPr>
          <p:cNvSpPr/>
          <p:nvPr/>
        </p:nvSpPr>
        <p:spPr>
          <a:xfrm>
            <a:off x="1006120" y="4421150"/>
            <a:ext cx="2420340" cy="628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 Super AI</a:t>
            </a:r>
          </a:p>
          <a:p>
            <a:pPr algn="ctr"/>
            <a:r>
              <a:rPr lang="en-US" sz="1400" b="1" i="1" dirty="0"/>
              <a:t>(endless possibilities)</a:t>
            </a:r>
            <a:endParaRPr lang="en-US" sz="1600" b="1" i="1" dirty="0"/>
          </a:p>
        </p:txBody>
      </p:sp>
      <p:sp>
        <p:nvSpPr>
          <p:cNvPr id="11" name="Rectangle 10">
            <a:extLst>
              <a:ext uri="{FF2B5EF4-FFF2-40B4-BE49-F238E27FC236}">
                <a16:creationId xmlns:a16="http://schemas.microsoft.com/office/drawing/2014/main" id="{75C2C7E5-2B94-ABBF-614A-330951C2D331}"/>
              </a:ext>
            </a:extLst>
          </p:cNvPr>
          <p:cNvSpPr/>
          <p:nvPr/>
        </p:nvSpPr>
        <p:spPr>
          <a:xfrm>
            <a:off x="3980641" y="4416416"/>
            <a:ext cx="7338999" cy="1952855"/>
          </a:xfrm>
          <a:prstGeom prst="rect">
            <a:avLst/>
          </a:prstGeom>
        </p:spPr>
        <p:txBody>
          <a:bodyPr wrap="square">
            <a:noAutofit/>
          </a:bodyPr>
          <a:lstStyle/>
          <a:p>
            <a:r>
              <a:rPr lang="en-US" sz="1600" dirty="0"/>
              <a:t>It is commonly referred to as artificial superintelligence and, like AGI, is strictly theoretical. If ever realized, Super AI </a:t>
            </a:r>
            <a:r>
              <a:rPr lang="en-US" sz="1600" b="1" dirty="0"/>
              <a:t>would think, reason, learn, make judgements </a:t>
            </a:r>
            <a:r>
              <a:rPr lang="en-US" sz="1600" dirty="0"/>
              <a:t>and </a:t>
            </a:r>
            <a:r>
              <a:rPr lang="en-US" sz="1600" b="1" dirty="0"/>
              <a:t>possess cognitive abilities </a:t>
            </a:r>
            <a:r>
              <a:rPr lang="en-US" sz="1600" dirty="0"/>
              <a:t>that surpass those of human beings.</a:t>
            </a:r>
          </a:p>
          <a:p>
            <a:endParaRPr lang="en-US" sz="1600" dirty="0"/>
          </a:p>
          <a:p>
            <a:r>
              <a:rPr lang="en-US" sz="1200" dirty="0"/>
              <a:t>Artificial Superintelligence is currently theoretical, and there are no existing examples. If realized, it would hypothetically possess cognitive abilities surpassing human intelligence, making decisions, learning, and reasoning at a level far beyond human capacity.</a:t>
            </a:r>
            <a:endParaRPr lang="en-US" sz="1600" dirty="0"/>
          </a:p>
        </p:txBody>
      </p:sp>
      <p:sp>
        <p:nvSpPr>
          <p:cNvPr id="12" name="Isosceles Triangle 3">
            <a:extLst>
              <a:ext uri="{FF2B5EF4-FFF2-40B4-BE49-F238E27FC236}">
                <a16:creationId xmlns:a16="http://schemas.microsoft.com/office/drawing/2014/main" id="{431F8040-70F2-0486-B137-644A1055C088}"/>
              </a:ext>
            </a:extLst>
          </p:cNvPr>
          <p:cNvSpPr/>
          <p:nvPr/>
        </p:nvSpPr>
        <p:spPr>
          <a:xfrm rot="5400000">
            <a:off x="3400809" y="1592286"/>
            <a:ext cx="628074" cy="3099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8">
            <a:extLst>
              <a:ext uri="{FF2B5EF4-FFF2-40B4-BE49-F238E27FC236}">
                <a16:creationId xmlns:a16="http://schemas.microsoft.com/office/drawing/2014/main" id="{9F134E73-4670-3BED-68F2-AE0CDA5A13F8}"/>
              </a:ext>
            </a:extLst>
          </p:cNvPr>
          <p:cNvSpPr/>
          <p:nvPr/>
        </p:nvSpPr>
        <p:spPr>
          <a:xfrm rot="5400000">
            <a:off x="3400809" y="3018665"/>
            <a:ext cx="628074" cy="3099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9">
            <a:extLst>
              <a:ext uri="{FF2B5EF4-FFF2-40B4-BE49-F238E27FC236}">
                <a16:creationId xmlns:a16="http://schemas.microsoft.com/office/drawing/2014/main" id="{324FF7E7-6103-2FA6-D184-957F0DAC2B41}"/>
              </a:ext>
            </a:extLst>
          </p:cNvPr>
          <p:cNvSpPr/>
          <p:nvPr/>
        </p:nvSpPr>
        <p:spPr>
          <a:xfrm rot="5400000">
            <a:off x="3400809" y="4580229"/>
            <a:ext cx="628074" cy="3099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45B59C21-138F-C321-178A-7324B764EDE3}"/>
              </a:ext>
            </a:extLst>
          </p:cNvPr>
          <p:cNvCxnSpPr>
            <a:cxnSpLocks/>
          </p:cNvCxnSpPr>
          <p:nvPr/>
        </p:nvCxnSpPr>
        <p:spPr>
          <a:xfrm>
            <a:off x="1006120" y="2665597"/>
            <a:ext cx="1002186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E56EFF-967D-690D-3A5C-F6B2FE04AE51}"/>
              </a:ext>
            </a:extLst>
          </p:cNvPr>
          <p:cNvCxnSpPr>
            <a:cxnSpLocks/>
          </p:cNvCxnSpPr>
          <p:nvPr/>
        </p:nvCxnSpPr>
        <p:spPr>
          <a:xfrm>
            <a:off x="1006120" y="4290397"/>
            <a:ext cx="1002186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90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fr-FR" dirty="0"/>
              <a:t>AI is already seamlessly part of our daily lives</a:t>
            </a:r>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1. AI KEY CONCEPTS</a:t>
            </a:r>
          </a:p>
        </p:txBody>
      </p:sp>
      <p:graphicFrame>
        <p:nvGraphicFramePr>
          <p:cNvPr id="6" name="Content Placeholder 2">
            <a:extLst>
              <a:ext uri="{FF2B5EF4-FFF2-40B4-BE49-F238E27FC236}">
                <a16:creationId xmlns:a16="http://schemas.microsoft.com/office/drawing/2014/main" id="{847B7883-E880-731E-0815-D998688BF7DE}"/>
              </a:ext>
            </a:extLst>
          </p:cNvPr>
          <p:cNvGraphicFramePr>
            <a:graphicFrameLocks/>
          </p:cNvGraphicFramePr>
          <p:nvPr>
            <p:extLst>
              <p:ext uri="{D42A27DB-BD31-4B8C-83A1-F6EECF244321}">
                <p14:modId xmlns:p14="http://schemas.microsoft.com/office/powerpoint/2010/main" val="2302104852"/>
              </p:ext>
            </p:extLst>
          </p:nvPr>
        </p:nvGraphicFramePr>
        <p:xfrm>
          <a:off x="1024866" y="2003688"/>
          <a:ext cx="5272855" cy="313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Content Placeholder 2">
            <a:extLst>
              <a:ext uri="{FF2B5EF4-FFF2-40B4-BE49-F238E27FC236}">
                <a16:creationId xmlns:a16="http://schemas.microsoft.com/office/drawing/2014/main" id="{5EF09A05-D9C4-198C-0B84-9FDC19311D36}"/>
              </a:ext>
            </a:extLst>
          </p:cNvPr>
          <p:cNvGraphicFramePr>
            <a:graphicFrameLocks/>
          </p:cNvGraphicFramePr>
          <p:nvPr>
            <p:extLst>
              <p:ext uri="{D42A27DB-BD31-4B8C-83A1-F6EECF244321}">
                <p14:modId xmlns:p14="http://schemas.microsoft.com/office/powerpoint/2010/main" val="4193288469"/>
              </p:ext>
            </p:extLst>
          </p:nvPr>
        </p:nvGraphicFramePr>
        <p:xfrm>
          <a:off x="6550528" y="1843268"/>
          <a:ext cx="5272855" cy="26139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042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3C3-8A92-6943-B1EB-6EDB58D05050}"/>
              </a:ext>
            </a:extLst>
          </p:cNvPr>
          <p:cNvSpPr>
            <a:spLocks noGrp="1"/>
          </p:cNvSpPr>
          <p:nvPr>
            <p:ph type="title"/>
          </p:nvPr>
        </p:nvSpPr>
        <p:spPr>
          <a:xfrm>
            <a:off x="930506" y="677874"/>
            <a:ext cx="3705225" cy="564135"/>
          </a:xfrm>
        </p:spPr>
        <p:txBody>
          <a:bodyPr/>
          <a:lstStyle/>
          <a:p>
            <a:r>
              <a:rPr lang="en-US" dirty="0"/>
              <a:t>TABLE OF CONTENTS</a:t>
            </a:r>
          </a:p>
        </p:txBody>
      </p:sp>
      <p:sp>
        <p:nvSpPr>
          <p:cNvPr id="3" name="Text Placeholder 2">
            <a:extLst>
              <a:ext uri="{FF2B5EF4-FFF2-40B4-BE49-F238E27FC236}">
                <a16:creationId xmlns:a16="http://schemas.microsoft.com/office/drawing/2014/main" id="{D00CB535-2B1B-5D46-98A0-57E1EEE634E6}"/>
              </a:ext>
            </a:extLst>
          </p:cNvPr>
          <p:cNvSpPr>
            <a:spLocks noGrp="1"/>
          </p:cNvSpPr>
          <p:nvPr>
            <p:ph type="body" sz="quarter" idx="10"/>
          </p:nvPr>
        </p:nvSpPr>
        <p:spPr>
          <a:xfrm>
            <a:off x="930275" y="419100"/>
            <a:ext cx="6792698" cy="347019"/>
          </a:xfrm>
        </p:spPr>
        <p:txBody>
          <a:bodyPr/>
          <a:lstStyle/>
          <a:p>
            <a:r>
              <a:rPr lang="en-US" dirty="0"/>
              <a:t>GLOBAL DATA &amp; TECHNOLOGY STRATEGY – ARTIFICIAL INTELLIGENCE</a:t>
            </a:r>
          </a:p>
        </p:txBody>
      </p:sp>
      <p:graphicFrame>
        <p:nvGraphicFramePr>
          <p:cNvPr id="4" name="Table 3">
            <a:extLst>
              <a:ext uri="{FF2B5EF4-FFF2-40B4-BE49-F238E27FC236}">
                <a16:creationId xmlns:a16="http://schemas.microsoft.com/office/drawing/2014/main" id="{617F75FA-5961-4281-B145-DF607C09A523}"/>
              </a:ext>
            </a:extLst>
          </p:cNvPr>
          <p:cNvGraphicFramePr>
            <a:graphicFrameLocks noGrp="1"/>
          </p:cNvGraphicFramePr>
          <p:nvPr>
            <p:extLst>
              <p:ext uri="{D42A27DB-BD31-4B8C-83A1-F6EECF244321}">
                <p14:modId xmlns:p14="http://schemas.microsoft.com/office/powerpoint/2010/main" val="1548931844"/>
              </p:ext>
            </p:extLst>
          </p:nvPr>
        </p:nvGraphicFramePr>
        <p:xfrm>
          <a:off x="1044824" y="1392488"/>
          <a:ext cx="10102352" cy="4937760"/>
        </p:xfrm>
        <a:graphic>
          <a:graphicData uri="http://schemas.openxmlformats.org/drawingml/2006/table">
            <a:tbl>
              <a:tblPr bandRow="1">
                <a:tableStyleId>{2D5ABB26-0587-4C30-8999-92F81FD0307C}</a:tableStyleId>
              </a:tblPr>
              <a:tblGrid>
                <a:gridCol w="10102352">
                  <a:extLst>
                    <a:ext uri="{9D8B030D-6E8A-4147-A177-3AD203B41FA5}">
                      <a16:colId xmlns:a16="http://schemas.microsoft.com/office/drawing/2014/main" val="3827816626"/>
                    </a:ext>
                  </a:extLst>
                </a:gridCol>
              </a:tblGrid>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kern="1200" dirty="0">
                          <a:solidFill>
                            <a:schemeClr val="accent1"/>
                          </a:solidFill>
                          <a:latin typeface="Arial Black" panose="020B0A04020102020204" pitchFamily="34" charset="0"/>
                          <a:ea typeface="+mn-ea"/>
                          <a:cs typeface="Arial Black" panose="020B0604020202020204" pitchFamily="34" charset="0"/>
                        </a:rPr>
                        <a:t>1. AI KEY CONCEPTS</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j-lt"/>
                          <a:ea typeface="+mn-ea"/>
                          <a:cs typeface="Arial Black" panose="020B0604020202020204" pitchFamily="34" charset="0"/>
                        </a:rPr>
                        <a:t>Technology over time, AI definition, components, AI in our lives, navigating AI concerns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1625663"/>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2. AI </a:t>
                      </a:r>
                      <a:r>
                        <a:rPr lang="en-US" sz="2000" b="1" dirty="0">
                          <a:solidFill>
                            <a:schemeClr val="accent1"/>
                          </a:solidFill>
                          <a:latin typeface="Arial Black" panose="020B0A04020102020204" pitchFamily="34" charset="0"/>
                          <a:cs typeface="Arial Black" panose="020B0604020202020204" pitchFamily="34" charset="0"/>
                        </a:rPr>
                        <a:t>AND YOUTH ECONOMIC EMPOWERMENT</a:t>
                      </a:r>
                    </a:p>
                    <a:p>
                      <a:pPr marL="341313"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cs typeface="Arial Black" panose="020B0604020202020204" pitchFamily="34" charset="0"/>
                        </a:rPr>
                        <a:t>Impact of AI on demand-sector needs, mitigating concerns, potential use cases, case study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911078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dirty="0">
                          <a:solidFill>
                            <a:schemeClr val="accent1"/>
                          </a:solidFill>
                          <a:latin typeface="Arial Black" panose="020B0A04020102020204" pitchFamily="34" charset="0"/>
                          <a:cs typeface="Arial Black" panose="020B0604020202020204" pitchFamily="34" charset="0"/>
                        </a:rPr>
                        <a:t>3. </a:t>
                      </a:r>
                      <a:r>
                        <a:rPr lang="en-GB" sz="2000" b="1" dirty="0">
                          <a:solidFill>
                            <a:schemeClr val="accent1"/>
                          </a:solidFill>
                          <a:latin typeface="Arial Black" panose="020B0A04020102020204" pitchFamily="34" charset="0"/>
                          <a:cs typeface="Arial Black" panose="020B0604020202020204" pitchFamily="34" charset="0"/>
                        </a:rPr>
                        <a:t>GOYN USE OF AI</a:t>
                      </a:r>
                      <a:endParaRPr lang="en-US" sz="2000" b="1" dirty="0">
                        <a:solidFill>
                          <a:schemeClr val="accent1"/>
                        </a:solidFill>
                        <a:latin typeface="Arial Black" panose="020B0A04020102020204" pitchFamily="34" charset="0"/>
                        <a:cs typeface="Arial Black" panose="020B0604020202020204" pitchFamily="34" charset="0"/>
                      </a:endParaRP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Community implementations and results from the AI survey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5368575"/>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1" dirty="0">
                          <a:solidFill>
                            <a:schemeClr val="accent1"/>
                          </a:solidFill>
                          <a:latin typeface="Arial Black" panose="020B0A04020102020204" pitchFamily="34" charset="0"/>
                          <a:cs typeface="Arial Black" panose="020B0604020202020204" pitchFamily="34" charset="0"/>
                        </a:rPr>
                        <a:t>4. CONCLUSION</a:t>
                      </a: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Considerations and next steps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990507"/>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b="1" kern="1200" dirty="0">
                          <a:solidFill>
                            <a:schemeClr val="accent1"/>
                          </a:solidFill>
                          <a:latin typeface="Arial Black" panose="020B0A04020102020204" pitchFamily="34" charset="0"/>
                          <a:ea typeface="+mn-ea"/>
                        </a:rPr>
                        <a:t>5. ANNEX</a:t>
                      </a:r>
                    </a:p>
                    <a:p>
                      <a:pPr marL="341313"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rPr>
                        <a:t>Resources for further learning and exploration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531049"/>
                  </a:ext>
                </a:extLst>
              </a:tr>
              <a:tr h="8229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60A28"/>
                        </a:solidFill>
                        <a:effectLst/>
                        <a:uLnTx/>
                        <a:uFillTx/>
                        <a:latin typeface="+mn-lt"/>
                        <a:ea typeface="+mn-ea"/>
                        <a:cs typeface="Arial Black"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67961"/>
                  </a:ext>
                </a:extLst>
              </a:tr>
            </a:tbl>
          </a:graphicData>
        </a:graphic>
      </p:graphicFrame>
    </p:spTree>
    <p:extLst>
      <p:ext uri="{BB962C8B-B14F-4D97-AF65-F5344CB8AC3E}">
        <p14:creationId xmlns:p14="http://schemas.microsoft.com/office/powerpoint/2010/main" val="132385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2B86-7C79-48B7-B3DE-47107E20583A}"/>
              </a:ext>
            </a:extLst>
          </p:cNvPr>
          <p:cNvSpPr>
            <a:spLocks noGrp="1"/>
          </p:cNvSpPr>
          <p:nvPr>
            <p:ph type="title"/>
          </p:nvPr>
        </p:nvSpPr>
        <p:spPr>
          <a:xfrm>
            <a:off x="930506" y="677875"/>
            <a:ext cx="10473218" cy="605646"/>
          </a:xfrm>
        </p:spPr>
        <p:txBody>
          <a:bodyPr/>
          <a:lstStyle/>
          <a:p>
            <a:r>
              <a:rPr lang="fr-FR" dirty="0"/>
              <a:t>Use cases: AI’s potential to leapfrog youth economic empowerment</a:t>
            </a:r>
          </a:p>
        </p:txBody>
      </p:sp>
      <p:sp>
        <p:nvSpPr>
          <p:cNvPr id="3" name="Text Placeholder 2">
            <a:extLst>
              <a:ext uri="{FF2B5EF4-FFF2-40B4-BE49-F238E27FC236}">
                <a16:creationId xmlns:a16="http://schemas.microsoft.com/office/drawing/2014/main" id="{2231DB10-A2FF-403E-AC89-045928B898F8}"/>
              </a:ext>
            </a:extLst>
          </p:cNvPr>
          <p:cNvSpPr>
            <a:spLocks noGrp="1"/>
          </p:cNvSpPr>
          <p:nvPr>
            <p:ph type="body" sz="quarter" idx="10"/>
          </p:nvPr>
        </p:nvSpPr>
        <p:spPr/>
        <p:txBody>
          <a:bodyPr/>
          <a:lstStyle/>
          <a:p>
            <a:r>
              <a:rPr lang="fr-FR" dirty="0"/>
              <a:t>2. AI and youth economic empowerment</a:t>
            </a:r>
          </a:p>
        </p:txBody>
      </p:sp>
      <p:sp>
        <p:nvSpPr>
          <p:cNvPr id="4" name="TextBox 3">
            <a:extLst>
              <a:ext uri="{FF2B5EF4-FFF2-40B4-BE49-F238E27FC236}">
                <a16:creationId xmlns:a16="http://schemas.microsoft.com/office/drawing/2014/main" id="{4739F30A-99E6-DF8D-D847-0316B3C0B4AE}"/>
              </a:ext>
            </a:extLst>
          </p:cNvPr>
          <p:cNvSpPr txBox="1"/>
          <p:nvPr/>
        </p:nvSpPr>
        <p:spPr>
          <a:xfrm>
            <a:off x="930275" y="1332745"/>
            <a:ext cx="10744322" cy="523220"/>
          </a:xfrm>
          <a:prstGeom prst="rect">
            <a:avLst/>
          </a:prstGeom>
          <a:noFill/>
        </p:spPr>
        <p:txBody>
          <a:bodyPr wrap="square">
            <a:spAutoFit/>
          </a:bodyPr>
          <a:lstStyle/>
          <a:p>
            <a:pPr marL="0" indent="0">
              <a:lnSpc>
                <a:spcPct val="100000"/>
              </a:lnSpc>
              <a:buNone/>
            </a:pPr>
            <a:r>
              <a:rPr lang="en-US" sz="1400" b="1" dirty="0">
                <a:latin typeface="+mj-lt"/>
              </a:rPr>
              <a:t>From personalized learning to program optimization, AI offers a vast array of possibilities for empowering young minds,</a:t>
            </a:r>
          </a:p>
          <a:p>
            <a:pPr marL="0" indent="0">
              <a:lnSpc>
                <a:spcPct val="100000"/>
              </a:lnSpc>
              <a:buNone/>
            </a:pPr>
            <a:r>
              <a:rPr lang="en-US" sz="1400" b="1" dirty="0">
                <a:latin typeface="+mj-lt"/>
              </a:rPr>
              <a:t> “</a:t>
            </a:r>
            <a:r>
              <a:rPr lang="en-US" sz="1400" b="1" i="1" dirty="0">
                <a:latin typeface="+mj-lt"/>
              </a:rPr>
              <a:t>if looked at from an optimistic view, it serves as an assistant to help OY achieve their full potential”</a:t>
            </a:r>
            <a:r>
              <a:rPr lang="en-US" sz="1400" b="1" dirty="0">
                <a:latin typeface="+mj-lt"/>
              </a:rPr>
              <a:t>…</a:t>
            </a:r>
            <a:endParaRPr lang="en-US" sz="1400" b="1" i="0" dirty="0">
              <a:solidFill>
                <a:srgbClr val="0D0D0D"/>
              </a:solidFill>
              <a:effectLst/>
              <a:latin typeface="+mj-lt"/>
            </a:endParaRPr>
          </a:p>
        </p:txBody>
      </p:sp>
      <p:graphicFrame>
        <p:nvGraphicFramePr>
          <p:cNvPr id="5" name="Content Placeholder 4">
            <a:extLst>
              <a:ext uri="{FF2B5EF4-FFF2-40B4-BE49-F238E27FC236}">
                <a16:creationId xmlns:a16="http://schemas.microsoft.com/office/drawing/2014/main" id="{1ECD6AE7-3FB0-2772-5B0C-8018E59CB9B3}"/>
              </a:ext>
            </a:extLst>
          </p:cNvPr>
          <p:cNvGraphicFramePr>
            <a:graphicFrameLocks/>
          </p:cNvGraphicFramePr>
          <p:nvPr>
            <p:extLst>
              <p:ext uri="{D42A27DB-BD31-4B8C-83A1-F6EECF244321}">
                <p14:modId xmlns:p14="http://schemas.microsoft.com/office/powerpoint/2010/main" val="3082026870"/>
              </p:ext>
            </p:extLst>
          </p:nvPr>
        </p:nvGraphicFramePr>
        <p:xfrm>
          <a:off x="794954" y="1594077"/>
          <a:ext cx="11014964" cy="3670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FC3FEB7B-CCC2-BF20-C2F1-1D6C8788EBAA}"/>
              </a:ext>
            </a:extLst>
          </p:cNvPr>
          <p:cNvGrpSpPr/>
          <p:nvPr/>
        </p:nvGrpSpPr>
        <p:grpSpPr>
          <a:xfrm>
            <a:off x="746401" y="5602319"/>
            <a:ext cx="10140731" cy="846532"/>
            <a:chOff x="642226" y="5484612"/>
            <a:chExt cx="10140731" cy="846532"/>
          </a:xfrm>
        </p:grpSpPr>
        <p:grpSp>
          <p:nvGrpSpPr>
            <p:cNvPr id="16" name="Group 15">
              <a:extLst>
                <a:ext uri="{FF2B5EF4-FFF2-40B4-BE49-F238E27FC236}">
                  <a16:creationId xmlns:a16="http://schemas.microsoft.com/office/drawing/2014/main" id="{3D17CC04-EEBF-6293-7DB3-29407FC82851}"/>
                </a:ext>
              </a:extLst>
            </p:cNvPr>
            <p:cNvGrpSpPr/>
            <p:nvPr/>
          </p:nvGrpSpPr>
          <p:grpSpPr>
            <a:xfrm>
              <a:off x="642226" y="5484612"/>
              <a:ext cx="1101464" cy="846532"/>
              <a:chOff x="4108039" y="5803469"/>
              <a:chExt cx="689037" cy="529562"/>
            </a:xfrm>
          </p:grpSpPr>
          <p:pic>
            <p:nvPicPr>
              <p:cNvPr id="14" name="Graphic 13" descr="Scales of justice">
                <a:extLst>
                  <a:ext uri="{FF2B5EF4-FFF2-40B4-BE49-F238E27FC236}">
                    <a16:creationId xmlns:a16="http://schemas.microsoft.com/office/drawing/2014/main" id="{48311416-A40C-5F5A-DD27-D1A47DF756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8039" y="5803469"/>
                <a:ext cx="432331" cy="432331"/>
              </a:xfrm>
              <a:prstGeom prst="rect">
                <a:avLst/>
              </a:prstGeom>
            </p:spPr>
          </p:pic>
          <p:pic>
            <p:nvPicPr>
              <p:cNvPr id="15" name="Graphic 14" descr="Unlock">
                <a:extLst>
                  <a:ext uri="{FF2B5EF4-FFF2-40B4-BE49-F238E27FC236}">
                    <a16:creationId xmlns:a16="http://schemas.microsoft.com/office/drawing/2014/main" id="{50251688-11BA-60D6-BCCB-B174FF9FFC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9950" y="5935905"/>
                <a:ext cx="397126" cy="397126"/>
              </a:xfrm>
              <a:prstGeom prst="rect">
                <a:avLst/>
              </a:prstGeom>
            </p:spPr>
          </p:pic>
        </p:grpSp>
        <p:grpSp>
          <p:nvGrpSpPr>
            <p:cNvPr id="18" name="Group 17">
              <a:extLst>
                <a:ext uri="{FF2B5EF4-FFF2-40B4-BE49-F238E27FC236}">
                  <a16:creationId xmlns:a16="http://schemas.microsoft.com/office/drawing/2014/main" id="{3417DABE-92B8-BE2A-369B-689EC4C4D908}"/>
                </a:ext>
              </a:extLst>
            </p:cNvPr>
            <p:cNvGrpSpPr/>
            <p:nvPr/>
          </p:nvGrpSpPr>
          <p:grpSpPr>
            <a:xfrm>
              <a:off x="1560121" y="5544286"/>
              <a:ext cx="1932187" cy="416627"/>
              <a:chOff x="2271067" y="1080901"/>
              <a:chExt cx="1932187" cy="416627"/>
            </a:xfrm>
          </p:grpSpPr>
          <p:sp>
            <p:nvSpPr>
              <p:cNvPr id="19" name="Rectangle 18">
                <a:extLst>
                  <a:ext uri="{FF2B5EF4-FFF2-40B4-BE49-F238E27FC236}">
                    <a16:creationId xmlns:a16="http://schemas.microsoft.com/office/drawing/2014/main" id="{4C3CD7FB-C7A6-B6C4-215B-37CEF5F14189}"/>
                  </a:ext>
                </a:extLst>
              </p:cNvPr>
              <p:cNvSpPr/>
              <p:nvPr/>
            </p:nvSpPr>
            <p:spPr>
              <a:xfrm>
                <a:off x="2271067" y="1080901"/>
                <a:ext cx="1932187" cy="4166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0" name="TextBox 19">
                <a:extLst>
                  <a:ext uri="{FF2B5EF4-FFF2-40B4-BE49-F238E27FC236}">
                    <a16:creationId xmlns:a16="http://schemas.microsoft.com/office/drawing/2014/main" id="{53214387-D994-0F22-A3E7-4AC4B9018F1D}"/>
                  </a:ext>
                </a:extLst>
              </p:cNvPr>
              <p:cNvSpPr txBox="1"/>
              <p:nvPr/>
            </p:nvSpPr>
            <p:spPr>
              <a:xfrm>
                <a:off x="2271067" y="1080901"/>
                <a:ext cx="1932187" cy="4166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600" b="1" i="0" kern="1200" dirty="0">
                    <a:solidFill>
                      <a:srgbClr val="00A0CC"/>
                    </a:solidFill>
                    <a:latin typeface="+mj-lt"/>
                  </a:rPr>
                  <a:t>Equity &amp; Access</a:t>
                </a:r>
                <a:endParaRPr lang="en-US" sz="1600" kern="1200" dirty="0">
                  <a:solidFill>
                    <a:srgbClr val="00A0CC"/>
                  </a:solidFill>
                  <a:latin typeface="+mj-lt"/>
                </a:endParaRPr>
              </a:p>
            </p:txBody>
          </p:sp>
        </p:grpSp>
        <p:grpSp>
          <p:nvGrpSpPr>
            <p:cNvPr id="21" name="Group 20">
              <a:extLst>
                <a:ext uri="{FF2B5EF4-FFF2-40B4-BE49-F238E27FC236}">
                  <a16:creationId xmlns:a16="http://schemas.microsoft.com/office/drawing/2014/main" id="{7B018F8C-AB22-31F1-194A-D63132E98C4D}"/>
                </a:ext>
              </a:extLst>
            </p:cNvPr>
            <p:cNvGrpSpPr/>
            <p:nvPr/>
          </p:nvGrpSpPr>
          <p:grpSpPr>
            <a:xfrm>
              <a:off x="1792444" y="5851254"/>
              <a:ext cx="8990513" cy="397126"/>
              <a:chOff x="2271067" y="1553115"/>
              <a:chExt cx="1956683" cy="1511352"/>
            </a:xfrm>
          </p:grpSpPr>
          <p:sp>
            <p:nvSpPr>
              <p:cNvPr id="22" name="Rectangle 21">
                <a:extLst>
                  <a:ext uri="{FF2B5EF4-FFF2-40B4-BE49-F238E27FC236}">
                    <a16:creationId xmlns:a16="http://schemas.microsoft.com/office/drawing/2014/main" id="{A9CEFF51-5DE3-A9E2-7262-3C19C703E499}"/>
                  </a:ext>
                </a:extLst>
              </p:cNvPr>
              <p:cNvSpPr/>
              <p:nvPr/>
            </p:nvSpPr>
            <p:spPr>
              <a:xfrm>
                <a:off x="2271067" y="1553115"/>
                <a:ext cx="1932187" cy="15113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3" name="TextBox 22">
                <a:extLst>
                  <a:ext uri="{FF2B5EF4-FFF2-40B4-BE49-F238E27FC236}">
                    <a16:creationId xmlns:a16="http://schemas.microsoft.com/office/drawing/2014/main" id="{A0EC8D25-C848-232B-0F5B-34A18AA7AF4D}"/>
                  </a:ext>
                </a:extLst>
              </p:cNvPr>
              <p:cNvSpPr txBox="1"/>
              <p:nvPr/>
            </p:nvSpPr>
            <p:spPr>
              <a:xfrm>
                <a:off x="2295563" y="1553115"/>
                <a:ext cx="1932187" cy="15113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622300">
                  <a:lnSpc>
                    <a:spcPct val="100000"/>
                  </a:lnSpc>
                  <a:spcBef>
                    <a:spcPct val="0"/>
                  </a:spcBef>
                  <a:spcAft>
                    <a:spcPct val="35000"/>
                  </a:spcAft>
                  <a:buNone/>
                </a:pPr>
                <a:r>
                  <a:rPr lang="en-US" sz="1400" b="0" i="0" kern="1200" dirty="0">
                    <a:latin typeface="+mj-lt"/>
                  </a:rPr>
                  <a:t>AI-driven language models and bots that help the uneducated, illiterate and persons with disability to use technology and data to access information and opportunities through voice </a:t>
                </a:r>
                <a:endParaRPr lang="en-US" sz="1400" kern="1200" dirty="0">
                  <a:latin typeface="+mj-lt"/>
                </a:endParaRPr>
              </a:p>
            </p:txBody>
          </p:sp>
        </p:grpSp>
      </p:grpSp>
      <p:cxnSp>
        <p:nvCxnSpPr>
          <p:cNvPr id="24" name="Straight Connector 23">
            <a:extLst>
              <a:ext uri="{FF2B5EF4-FFF2-40B4-BE49-F238E27FC236}">
                <a16:creationId xmlns:a16="http://schemas.microsoft.com/office/drawing/2014/main" id="{EB3F55B1-11C2-1CCC-78CA-C01BD9C730F5}"/>
              </a:ext>
            </a:extLst>
          </p:cNvPr>
          <p:cNvCxnSpPr/>
          <p:nvPr/>
        </p:nvCxnSpPr>
        <p:spPr>
          <a:xfrm>
            <a:off x="930275" y="5269695"/>
            <a:ext cx="1059532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751775"/>
      </p:ext>
    </p:extLst>
  </p:cSld>
  <p:clrMapOvr>
    <a:masterClrMapping/>
  </p:clrMapOvr>
</p:sld>
</file>

<file path=ppt/theme/theme1.xml><?xml version="1.0" encoding="utf-8"?>
<a:theme xmlns:a="http://schemas.openxmlformats.org/drawingml/2006/main" name="Custom Design">
  <a:themeElements>
    <a:clrScheme name="Custom 1">
      <a:dk1>
        <a:srgbClr val="060A28"/>
      </a:dk1>
      <a:lt1>
        <a:srgbClr val="FFFFFF"/>
      </a:lt1>
      <a:dk2>
        <a:srgbClr val="262626"/>
      </a:dk2>
      <a:lt2>
        <a:srgbClr val="EBF1F2"/>
      </a:lt2>
      <a:accent1>
        <a:srgbClr val="00A0CC"/>
      </a:accent1>
      <a:accent2>
        <a:srgbClr val="9EB2AD"/>
      </a:accent2>
      <a:accent3>
        <a:srgbClr val="D3E2DF"/>
      </a:accent3>
      <a:accent4>
        <a:srgbClr val="9B00FF"/>
      </a:accent4>
      <a:accent5>
        <a:srgbClr val="FF01A2"/>
      </a:accent5>
      <a:accent6>
        <a:srgbClr val="FE5100"/>
      </a:accent6>
      <a:hlink>
        <a:srgbClr val="0000FF"/>
      </a:hlink>
      <a:folHlink>
        <a:srgbClr val="0AA0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6306</Words>
  <Application>Microsoft Macintosh PowerPoint</Application>
  <PresentationFormat>Widescreen</PresentationFormat>
  <Paragraphs>697</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Times New Roman</vt:lpstr>
      <vt:lpstr>verdana</vt:lpstr>
      <vt:lpstr>Custom Design</vt:lpstr>
      <vt:lpstr>GOYN Data and Tech CoP #2:    Artificial Intelligence in Youth Programming</vt:lpstr>
      <vt:lpstr>TABLE OF CONTENTS</vt:lpstr>
      <vt:lpstr>PowerPoint Presentation</vt:lpstr>
      <vt:lpstr>PowerPoint Presentation</vt:lpstr>
      <vt:lpstr>PowerPoint Presentation</vt:lpstr>
      <vt:lpstr>3 types of AI</vt:lpstr>
      <vt:lpstr>AI is already seamlessly part of our daily lives</vt:lpstr>
      <vt:lpstr>TABLE OF CONTENTS</vt:lpstr>
      <vt:lpstr>Use cases: AI’s potential to leapfrog youth economic empowerment</vt:lpstr>
      <vt:lpstr>AI is creating demand for new skills</vt:lpstr>
      <vt:lpstr>The AI vs. human debate</vt:lpstr>
      <vt:lpstr>AI is causing discomfort and concern on the future of work</vt:lpstr>
      <vt:lpstr>Individual and collective efforts are needed to mitigate these concerns</vt:lpstr>
      <vt:lpstr>Ethical use and implementation of AI is essential for positive gains in our ecosystems</vt:lpstr>
      <vt:lpstr>Case Study: Impact of AI on employment</vt:lpstr>
      <vt:lpstr>TABLE OF CONTENTS</vt:lpstr>
      <vt:lpstr>We are all at different stages of our AI journeys</vt:lpstr>
      <vt:lpstr>GOYN eThekwini are finalizing their AI Strategy: prioritizing responsible implementation</vt:lpstr>
      <vt:lpstr>A survey on GOYN Aps efforts on the use of Artificial Intelligence (AI) for youth agency and economic empowerment</vt:lpstr>
      <vt:lpstr>GOYN Network’s is actively implementing and researching on the impact of AI in youth programming</vt:lpstr>
      <vt:lpstr>AI adoption is high among GOYN communities with varying levels of implementation</vt:lpstr>
      <vt:lpstr>All GOYN Communities are embracing AI with support functions leading the way</vt:lpstr>
      <vt:lpstr>The top AI support needs are equally split: Communities seek help with both identifying AI tools and developing use cases for youth programming</vt:lpstr>
      <vt:lpstr>To address impact of AI on the future of work, most communities are actively preparing OY using a mix of research, targeted activities and integrated discussions</vt:lpstr>
      <vt:lpstr>Direct questions and comments from the survey</vt:lpstr>
      <vt:lpstr>TABLE OF CONTENTS</vt:lpstr>
      <vt:lpstr>Which part of our data value chain can benefit from AI adoption? </vt:lpstr>
      <vt:lpstr>Potential next steps:</vt:lpstr>
      <vt:lpstr>PowerPoint Presentation</vt:lpstr>
      <vt:lpstr>TABLE OF CONTENTS</vt:lpstr>
      <vt:lpstr>Resources for further learning and exploration</vt:lpstr>
      <vt:lpstr>Resources for further learning and exploration</vt:lpstr>
      <vt:lpstr>Resources for further learning and exploration</vt:lpstr>
      <vt:lpstr>Resources for further learning and exploration</vt:lpstr>
      <vt:lpstr>Resources for further learning and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GOYN: OUR IMPACT</dc:title>
  <dc:creator>Cyrielle Auffray</dc:creator>
  <cp:lastModifiedBy>Nyamz Kariuki</cp:lastModifiedBy>
  <cp:revision>32</cp:revision>
  <dcterms:created xsi:type="dcterms:W3CDTF">2024-01-30T15:11:46Z</dcterms:created>
  <dcterms:modified xsi:type="dcterms:W3CDTF">2024-05-31T08:35:08Z</dcterms:modified>
</cp:coreProperties>
</file>